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ms-office.chartcolorstyle+xml" PartName="/ppt/charts/colors1.xml"/>
  <Override ContentType="application/vnd.ms-office.chartcolorstyle+xml" PartName="/ppt/charts/colors2.xml"/>
  <Override ContentType="application/vnd.ms-office.chartcolorstyle+xml" PartName="/ppt/charts/colors3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drawingml.chart+xml" PartName="/ppt/charts/chart3.xml"/>
  <Override ContentType="application/vnd.openxmlformats-officedocument.drawingml.chart+xml" PartName="/ppt/charts/chart2.xml"/>
  <Override ContentType="application/vnd.openxmlformats-officedocument.drawingml.chart+xml" PartName="/ppt/charts/chart1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drawingml.chartshapes+xml" PartName="/ppt/drawings/drawing1.xml"/>
  <Override ContentType="application/vnd.ms-office.chartstyle+xml" PartName="/ppt/charts/style3.xml"/>
  <Override ContentType="application/vnd.ms-office.chartstyle+xml" PartName="/ppt/charts/style1.xml"/>
  <Override ContentType="application/vnd.ms-office.chartstyle+xml" PartName="/ppt/charts/style2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6858000" cx="12192000"/>
  <p:notesSz cx="6797675" cy="987265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30" roundtripDataSignature="AMtx7mhlx858i1UGN0ScwAENIWk9ECXkM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customschemas.google.com/relationships/presentationmetadata" Target="meta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charts/_rels/chart1.xml.rels><?xml version="1.0" encoding="UTF-8" standalone="yes"?>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/C:\Users\Giron%20Diana\Desktop\Downloads\Adatok%20bemutat&#243;hoz%2020190130.xlsx" TargetMode="Externa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file:///C:\Users\Giron%20Diana\Desktop\Downloads\Adatok%20bemutat&#243;hoz%2020190130.xlsx" TargetMode="External"/></Relationships>
</file>

<file path=ppt/charts/_rels/chart3.xml.rels><?xml version="1.0" encoding="UTF-8" standalone="yes"?>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oleObject" Target="file:///C:\Users\girond\AppData\Local\Microsoft\Windows\INetCache\Content.Outlook\HLLR9Y8K\Adatok%20bemutat&#243;hoz%202019021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explosion val="12"/>
          <c:dPt>
            <c:idx val="0"/>
            <c:bubble3D val="0"/>
            <c:explosion val="9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444-490D-B76F-C6650343F41B}"/>
              </c:ext>
            </c:extLst>
          </c:dPt>
          <c:dPt>
            <c:idx val="1"/>
            <c:bubble3D val="0"/>
            <c:spPr>
              <a:solidFill>
                <a:srgbClr val="FBBA37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444-490D-B76F-C6650343F41B}"/>
              </c:ext>
            </c:extLst>
          </c:dPt>
          <c:cat>
            <c:strRef>
              <c:f>'[Adatok bemutatóhoz 20190130.xlsx]Működés'!$A$40:$A$41</c:f>
              <c:strCache>
                <c:ptCount val="2"/>
                <c:pt idx="0">
                  <c:v>budapesti</c:v>
                </c:pt>
                <c:pt idx="1">
                  <c:v>vidéki</c:v>
                </c:pt>
              </c:strCache>
            </c:strRef>
          </c:cat>
          <c:val>
            <c:numRef>
              <c:f>'[Adatok bemutatóhoz 20190130.xlsx]Működés'!$B$40:$B$41</c:f>
              <c:numCache>
                <c:formatCode>General</c:formatCode>
                <c:ptCount val="2"/>
                <c:pt idx="0">
                  <c:v>435</c:v>
                </c:pt>
                <c:pt idx="1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9C-491F-B267-5A33B535FD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407389928271771"/>
          <c:y val="0.10799901355231716"/>
          <c:w val="0.54332521296322567"/>
          <c:h val="0.85240134814516655"/>
        </c:manualLayout>
      </c:layout>
      <c:pieChart>
        <c:varyColors val="1"/>
        <c:ser>
          <c:idx val="0"/>
          <c:order val="0"/>
          <c:spPr>
            <a:ln>
              <a:noFill/>
            </a:ln>
          </c:spPr>
          <c:explosion val="14"/>
          <c:dPt>
            <c:idx val="0"/>
            <c:bubble3D val="0"/>
            <c:explosion val="7"/>
            <c:spPr>
              <a:solidFill>
                <a:schemeClr val="bg2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822-4A87-BDBE-031E894CEF76}"/>
              </c:ext>
            </c:extLst>
          </c:dPt>
          <c:dPt>
            <c:idx val="1"/>
            <c:bubble3D val="0"/>
            <c:spPr>
              <a:solidFill>
                <a:srgbClr val="FBBA37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822-4A87-BDBE-031E894CEF76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822-4A87-BDBE-031E894CEF76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0822-4A87-BDBE-031E894CEF76}"/>
              </c:ext>
            </c:extLst>
          </c:dPt>
          <c:dPt>
            <c:idx val="4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0822-4A87-BDBE-031E894CEF76}"/>
              </c:ext>
            </c:extLst>
          </c:dPt>
          <c:dLbls>
            <c:dLbl>
              <c:idx val="0"/>
              <c:layout>
                <c:manualLayout>
                  <c:x val="-3.5232397322543837E-2"/>
                  <c:y val="-0.40729022079787197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822-4A87-BDBE-031E894CEF76}"/>
                </c:ext>
              </c:extLst>
            </c:dLbl>
            <c:dLbl>
              <c:idx val="1"/>
              <c:layout>
                <c:manualLayout>
                  <c:x val="2.868160952991702E-2"/>
                  <c:y val="-2.6218703794101208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822-4A87-BDBE-031E894CEF76}"/>
                </c:ext>
              </c:extLst>
            </c:dLbl>
            <c:dLbl>
              <c:idx val="2"/>
              <c:layout>
                <c:manualLayout>
                  <c:x val="1.4325609505879364E-2"/>
                  <c:y val="1.275944280549830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0822-4A87-BDBE-031E894CEF76}"/>
                </c:ext>
              </c:extLst>
            </c:dLbl>
            <c:dLbl>
              <c:idx val="3"/>
              <c:layout>
                <c:manualLayout>
                  <c:x val="-2.4953534271318648E-2"/>
                  <c:y val="7.4003579741211578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0822-4A87-BDBE-031E894CEF76}"/>
                </c:ext>
              </c:extLst>
            </c:dLbl>
            <c:dLbl>
              <c:idx val="4"/>
              <c:layout>
                <c:manualLayout>
                  <c:x val="1.9134032360906515E-2"/>
                  <c:y val="0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0822-4A87-BDBE-031E894CEF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hu-H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Projekt!$A$16:$A$20</c:f>
              <c:strCache>
                <c:ptCount val="5"/>
                <c:pt idx="0">
                  <c:v>Út</c:v>
                </c:pt>
                <c:pt idx="1">
                  <c:v>Vasút</c:v>
                </c:pt>
                <c:pt idx="2">
                  <c:v>IMCS</c:v>
                </c:pt>
                <c:pt idx="3">
                  <c:v>Kerékpár</c:v>
                </c:pt>
                <c:pt idx="4">
                  <c:v>Egyéb</c:v>
                </c:pt>
              </c:strCache>
            </c:strRef>
          </c:cat>
          <c:val>
            <c:numRef>
              <c:f>Projekt!$B$16:$B$20</c:f>
              <c:numCache>
                <c:formatCode>General</c:formatCode>
                <c:ptCount val="5"/>
                <c:pt idx="0">
                  <c:v>134</c:v>
                </c:pt>
                <c:pt idx="1">
                  <c:v>34</c:v>
                </c:pt>
                <c:pt idx="2">
                  <c:v>11</c:v>
                </c:pt>
                <c:pt idx="3">
                  <c:v>44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10-46D6-B917-DC690CB8CA55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explosion val="13"/>
          <c:dPt>
            <c:idx val="0"/>
            <c:bubble3D val="0"/>
            <c:explosion val="12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D19-4BB3-81F4-5F9E25866EEB}"/>
              </c:ext>
            </c:extLst>
          </c:dPt>
          <c:dPt>
            <c:idx val="1"/>
            <c:bubble3D val="0"/>
            <c:explosion val="2"/>
            <c:spPr>
              <a:solidFill>
                <a:srgbClr val="FBBA37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D19-4BB3-81F4-5F9E25866EE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hu-H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Projekt!$A$12:$A$13</c:f>
              <c:strCache>
                <c:ptCount val="2"/>
                <c:pt idx="0">
                  <c:v>Előkészítés</c:v>
                </c:pt>
                <c:pt idx="1">
                  <c:v>Kivitelezés</c:v>
                </c:pt>
              </c:strCache>
            </c:strRef>
          </c:cat>
          <c:val>
            <c:numRef>
              <c:f>Projekt!$B$12:$B$13</c:f>
              <c:numCache>
                <c:formatCode>General</c:formatCode>
                <c:ptCount val="2"/>
                <c:pt idx="0">
                  <c:v>153</c:v>
                </c:pt>
                <c:pt idx="1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D19-4BB3-81F4-5F9E25866EEB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0.44496</cdr:x>
      <cdr:y>0.10759</cdr:y>
    </cdr:from>
    <cdr:to>
      <cdr:x>0.87306</cdr:x>
      <cdr:y>0.10759</cdr:y>
    </cdr:to>
    <cdr:cxnSp macro="">
      <cdr:nvCxnSpPr>
        <cdr:cNvPr id="3" name="Egyenes összekötő 2"/>
        <cdr:cNvCxnSpPr/>
      </cdr:nvCxnSpPr>
      <cdr:spPr>
        <a:xfrm xmlns:a="http://schemas.openxmlformats.org/drawingml/2006/main">
          <a:off x="2259071" y="376728"/>
          <a:ext cx="2173510" cy="0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rgbClr val="FBBA37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0.45089</cdr:x>
      <cdr:y>0.88106</cdr:y>
    </cdr:from>
    <cdr:to>
      <cdr:x>0.879</cdr:x>
      <cdr:y>0.88106</cdr:y>
    </cdr:to>
    <cdr:cxnSp macro="">
      <cdr:nvCxnSpPr>
        <cdr:cNvPr id="5" name="Egyenes összekötő 4"/>
        <cdr:cNvCxnSpPr/>
      </cdr:nvCxnSpPr>
      <cdr:spPr>
        <a:xfrm xmlns:a="http://schemas.openxmlformats.org/drawingml/2006/main">
          <a:off x="2289213" y="3084952"/>
          <a:ext cx="2173510" cy="0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chemeClr val="bg1">
              <a:lumMod val="75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5659" cy="4953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50443" y="0"/>
            <a:ext cx="2945659" cy="4953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438150" y="1235075"/>
            <a:ext cx="5921375" cy="3330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377318"/>
            <a:ext cx="2945659" cy="4953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50443" y="9377318"/>
            <a:ext cx="2945659" cy="4953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hu-H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/>
          <p:nvPr>
            <p:ph idx="2" type="sldImg"/>
          </p:nvPr>
        </p:nvSpPr>
        <p:spPr>
          <a:xfrm>
            <a:off x="438150" y="1235075"/>
            <a:ext cx="5921375" cy="3330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:notes"/>
          <p:cNvSpPr txBox="1"/>
          <p:nvPr>
            <p:ph idx="12" type="sldNum"/>
          </p:nvPr>
        </p:nvSpPr>
        <p:spPr>
          <a:xfrm>
            <a:off x="3850443" y="9377318"/>
            <a:ext cx="2945659" cy="4953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0:notes"/>
          <p:cNvSpPr/>
          <p:nvPr>
            <p:ph idx="2" type="sldImg"/>
          </p:nvPr>
        </p:nvSpPr>
        <p:spPr>
          <a:xfrm>
            <a:off x="438150" y="1235075"/>
            <a:ext cx="5921375" cy="3330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7" name="Google Shape;307;p10:notes"/>
          <p:cNvSpPr txBox="1"/>
          <p:nvPr>
            <p:ph idx="1" type="body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308" name="Google Shape;308;p10:notes"/>
          <p:cNvSpPr txBox="1"/>
          <p:nvPr>
            <p:ph idx="12" type="sldNum"/>
          </p:nvPr>
        </p:nvSpPr>
        <p:spPr>
          <a:xfrm>
            <a:off x="3850443" y="9377318"/>
            <a:ext cx="2945659" cy="4953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1:notes"/>
          <p:cNvSpPr/>
          <p:nvPr>
            <p:ph idx="2" type="sldImg"/>
          </p:nvPr>
        </p:nvSpPr>
        <p:spPr>
          <a:xfrm>
            <a:off x="438150" y="1235075"/>
            <a:ext cx="5921375" cy="3330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0" name="Google Shape;320;p11:notes"/>
          <p:cNvSpPr txBox="1"/>
          <p:nvPr>
            <p:ph idx="1" type="body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11:notes"/>
          <p:cNvSpPr txBox="1"/>
          <p:nvPr>
            <p:ph idx="12" type="sldNum"/>
          </p:nvPr>
        </p:nvSpPr>
        <p:spPr>
          <a:xfrm>
            <a:off x="3850443" y="9377318"/>
            <a:ext cx="2945659" cy="4953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2:notes"/>
          <p:cNvSpPr txBox="1"/>
          <p:nvPr>
            <p:ph idx="1" type="body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12:notes"/>
          <p:cNvSpPr/>
          <p:nvPr>
            <p:ph idx="2" type="sldImg"/>
          </p:nvPr>
        </p:nvSpPr>
        <p:spPr>
          <a:xfrm>
            <a:off x="438150" y="1235075"/>
            <a:ext cx="5921375" cy="3330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3:notes"/>
          <p:cNvSpPr txBox="1"/>
          <p:nvPr>
            <p:ph idx="1" type="body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13:notes"/>
          <p:cNvSpPr/>
          <p:nvPr>
            <p:ph idx="2" type="sldImg"/>
          </p:nvPr>
        </p:nvSpPr>
        <p:spPr>
          <a:xfrm>
            <a:off x="438150" y="1235075"/>
            <a:ext cx="5921375" cy="3330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4:notes"/>
          <p:cNvSpPr/>
          <p:nvPr>
            <p:ph idx="2" type="sldImg"/>
          </p:nvPr>
        </p:nvSpPr>
        <p:spPr>
          <a:xfrm>
            <a:off x="438150" y="1235075"/>
            <a:ext cx="5921375" cy="3330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1" name="Google Shape;351;p14:notes"/>
          <p:cNvSpPr txBox="1"/>
          <p:nvPr>
            <p:ph idx="1" type="body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14:notes"/>
          <p:cNvSpPr txBox="1"/>
          <p:nvPr>
            <p:ph idx="12" type="sldNum"/>
          </p:nvPr>
        </p:nvSpPr>
        <p:spPr>
          <a:xfrm>
            <a:off x="3850443" y="9377318"/>
            <a:ext cx="2945659" cy="4953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5:notes"/>
          <p:cNvSpPr/>
          <p:nvPr>
            <p:ph idx="2" type="sldImg"/>
          </p:nvPr>
        </p:nvSpPr>
        <p:spPr>
          <a:xfrm>
            <a:off x="438150" y="1235075"/>
            <a:ext cx="5921375" cy="3330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5" name="Google Shape;365;p15:notes"/>
          <p:cNvSpPr txBox="1"/>
          <p:nvPr>
            <p:ph idx="1" type="body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15:notes"/>
          <p:cNvSpPr txBox="1"/>
          <p:nvPr>
            <p:ph idx="12" type="sldNum"/>
          </p:nvPr>
        </p:nvSpPr>
        <p:spPr>
          <a:xfrm>
            <a:off x="3850443" y="9377318"/>
            <a:ext cx="2945659" cy="4953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6:notes"/>
          <p:cNvSpPr txBox="1"/>
          <p:nvPr>
            <p:ph idx="1" type="body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16:notes"/>
          <p:cNvSpPr/>
          <p:nvPr>
            <p:ph idx="2" type="sldImg"/>
          </p:nvPr>
        </p:nvSpPr>
        <p:spPr>
          <a:xfrm>
            <a:off x="438150" y="1235075"/>
            <a:ext cx="5921375" cy="3330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7:notes"/>
          <p:cNvSpPr/>
          <p:nvPr>
            <p:ph idx="2" type="sldImg"/>
          </p:nvPr>
        </p:nvSpPr>
        <p:spPr>
          <a:xfrm>
            <a:off x="438150" y="1235075"/>
            <a:ext cx="5921375" cy="3330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4" name="Google Shape;394;p17:notes"/>
          <p:cNvSpPr txBox="1"/>
          <p:nvPr>
            <p:ph idx="1" type="body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17:notes"/>
          <p:cNvSpPr txBox="1"/>
          <p:nvPr>
            <p:ph idx="12" type="sldNum"/>
          </p:nvPr>
        </p:nvSpPr>
        <p:spPr>
          <a:xfrm>
            <a:off x="3850443" y="9377318"/>
            <a:ext cx="2945659" cy="4953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18:notes"/>
          <p:cNvSpPr txBox="1"/>
          <p:nvPr>
            <p:ph idx="1" type="body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18:notes"/>
          <p:cNvSpPr/>
          <p:nvPr>
            <p:ph idx="2" type="sldImg"/>
          </p:nvPr>
        </p:nvSpPr>
        <p:spPr>
          <a:xfrm>
            <a:off x="438150" y="1235075"/>
            <a:ext cx="5921375" cy="3330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9:notes"/>
          <p:cNvSpPr txBox="1"/>
          <p:nvPr>
            <p:ph idx="1" type="body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19:notes"/>
          <p:cNvSpPr/>
          <p:nvPr>
            <p:ph idx="2" type="sldImg"/>
          </p:nvPr>
        </p:nvSpPr>
        <p:spPr>
          <a:xfrm>
            <a:off x="438150" y="1235075"/>
            <a:ext cx="5921375" cy="3330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/>
          <p:cNvSpPr/>
          <p:nvPr>
            <p:ph idx="2" type="sldImg"/>
          </p:nvPr>
        </p:nvSpPr>
        <p:spPr>
          <a:xfrm>
            <a:off x="438150" y="1235075"/>
            <a:ext cx="5921375" cy="3330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" name="Google Shape;103;p2:notes"/>
          <p:cNvSpPr txBox="1"/>
          <p:nvPr>
            <p:ph idx="1" type="body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2:notes"/>
          <p:cNvSpPr txBox="1"/>
          <p:nvPr>
            <p:ph idx="12" type="sldNum"/>
          </p:nvPr>
        </p:nvSpPr>
        <p:spPr>
          <a:xfrm>
            <a:off x="3850443" y="9377318"/>
            <a:ext cx="2945659" cy="4953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0:notes"/>
          <p:cNvSpPr/>
          <p:nvPr>
            <p:ph idx="2" type="sldImg"/>
          </p:nvPr>
        </p:nvSpPr>
        <p:spPr>
          <a:xfrm>
            <a:off x="438150" y="1235075"/>
            <a:ext cx="5921375" cy="3330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5" name="Google Shape;435;p20:notes"/>
          <p:cNvSpPr txBox="1"/>
          <p:nvPr>
            <p:ph idx="1" type="body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20:notes"/>
          <p:cNvSpPr txBox="1"/>
          <p:nvPr>
            <p:ph idx="12" type="sldNum"/>
          </p:nvPr>
        </p:nvSpPr>
        <p:spPr>
          <a:xfrm>
            <a:off x="3850443" y="9377318"/>
            <a:ext cx="2945659" cy="4953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21:notes"/>
          <p:cNvSpPr/>
          <p:nvPr>
            <p:ph idx="2" type="sldImg"/>
          </p:nvPr>
        </p:nvSpPr>
        <p:spPr>
          <a:xfrm>
            <a:off x="438150" y="1235075"/>
            <a:ext cx="5921375" cy="3330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1" name="Google Shape;451;p21:notes"/>
          <p:cNvSpPr txBox="1"/>
          <p:nvPr>
            <p:ph idx="1" type="body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21:notes"/>
          <p:cNvSpPr txBox="1"/>
          <p:nvPr>
            <p:ph idx="12" type="sldNum"/>
          </p:nvPr>
        </p:nvSpPr>
        <p:spPr>
          <a:xfrm>
            <a:off x="3850443" y="9377318"/>
            <a:ext cx="2945659" cy="4953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22:notes"/>
          <p:cNvSpPr/>
          <p:nvPr>
            <p:ph idx="2" type="sldImg"/>
          </p:nvPr>
        </p:nvSpPr>
        <p:spPr>
          <a:xfrm>
            <a:off x="438150" y="1235075"/>
            <a:ext cx="5921375" cy="3330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5" name="Google Shape;465;p22:notes"/>
          <p:cNvSpPr txBox="1"/>
          <p:nvPr>
            <p:ph idx="1" type="body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22:notes"/>
          <p:cNvSpPr txBox="1"/>
          <p:nvPr>
            <p:ph idx="12" type="sldNum"/>
          </p:nvPr>
        </p:nvSpPr>
        <p:spPr>
          <a:xfrm>
            <a:off x="3850443" y="9377318"/>
            <a:ext cx="2945659" cy="4953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23:notes"/>
          <p:cNvSpPr txBox="1"/>
          <p:nvPr>
            <p:ph idx="1" type="body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23:notes"/>
          <p:cNvSpPr/>
          <p:nvPr>
            <p:ph idx="2" type="sldImg"/>
          </p:nvPr>
        </p:nvSpPr>
        <p:spPr>
          <a:xfrm>
            <a:off x="438150" y="1235075"/>
            <a:ext cx="5921375" cy="3330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24:notes"/>
          <p:cNvSpPr txBox="1"/>
          <p:nvPr>
            <p:ph idx="1" type="body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24:notes"/>
          <p:cNvSpPr/>
          <p:nvPr>
            <p:ph idx="2" type="sldImg"/>
          </p:nvPr>
        </p:nvSpPr>
        <p:spPr>
          <a:xfrm>
            <a:off x="438150" y="1235075"/>
            <a:ext cx="5921375" cy="3330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:notes"/>
          <p:cNvSpPr/>
          <p:nvPr>
            <p:ph idx="2" type="sldImg"/>
          </p:nvPr>
        </p:nvSpPr>
        <p:spPr>
          <a:xfrm>
            <a:off x="438150" y="1235075"/>
            <a:ext cx="5921375" cy="3330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" name="Google Shape;133;p3:notes"/>
          <p:cNvSpPr txBox="1"/>
          <p:nvPr>
            <p:ph idx="1" type="body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134" name="Google Shape;134;p3:notes"/>
          <p:cNvSpPr txBox="1"/>
          <p:nvPr>
            <p:ph idx="12" type="sldNum"/>
          </p:nvPr>
        </p:nvSpPr>
        <p:spPr>
          <a:xfrm>
            <a:off x="3850443" y="9377318"/>
            <a:ext cx="2945659" cy="4953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4:notes"/>
          <p:cNvSpPr/>
          <p:nvPr>
            <p:ph idx="2" type="sldImg"/>
          </p:nvPr>
        </p:nvSpPr>
        <p:spPr>
          <a:xfrm>
            <a:off x="438150" y="1235075"/>
            <a:ext cx="5921375" cy="3330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" name="Google Shape;167;p4:notes"/>
          <p:cNvSpPr txBox="1"/>
          <p:nvPr>
            <p:ph idx="1" type="body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168" name="Google Shape;168;p4:notes"/>
          <p:cNvSpPr txBox="1"/>
          <p:nvPr>
            <p:ph idx="12" type="sldNum"/>
          </p:nvPr>
        </p:nvSpPr>
        <p:spPr>
          <a:xfrm>
            <a:off x="3850443" y="9377318"/>
            <a:ext cx="2945659" cy="4953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5:notes"/>
          <p:cNvSpPr/>
          <p:nvPr>
            <p:ph idx="2" type="sldImg"/>
          </p:nvPr>
        </p:nvSpPr>
        <p:spPr>
          <a:xfrm>
            <a:off x="438150" y="1235075"/>
            <a:ext cx="5921375" cy="3330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5" name="Google Shape;205;p5:notes"/>
          <p:cNvSpPr txBox="1"/>
          <p:nvPr>
            <p:ph idx="1" type="body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206" name="Google Shape;206;p5:notes"/>
          <p:cNvSpPr txBox="1"/>
          <p:nvPr>
            <p:ph idx="12" type="sldNum"/>
          </p:nvPr>
        </p:nvSpPr>
        <p:spPr>
          <a:xfrm>
            <a:off x="3850443" y="9377318"/>
            <a:ext cx="2945659" cy="4953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6:notes"/>
          <p:cNvSpPr/>
          <p:nvPr>
            <p:ph idx="2" type="sldImg"/>
          </p:nvPr>
        </p:nvSpPr>
        <p:spPr>
          <a:xfrm>
            <a:off x="-131763" y="754063"/>
            <a:ext cx="6684963" cy="37607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1" name="Google Shape;231;p6:notes"/>
          <p:cNvSpPr txBox="1"/>
          <p:nvPr>
            <p:ph idx="1" type="body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/>
          </a:p>
        </p:txBody>
      </p:sp>
      <p:sp>
        <p:nvSpPr>
          <p:cNvPr id="232" name="Google Shape;232;p6:notes"/>
          <p:cNvSpPr txBox="1"/>
          <p:nvPr>
            <p:ph idx="12" type="sldNum"/>
          </p:nvPr>
        </p:nvSpPr>
        <p:spPr>
          <a:xfrm>
            <a:off x="3850443" y="9377318"/>
            <a:ext cx="2945659" cy="4953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7:notes"/>
          <p:cNvSpPr/>
          <p:nvPr>
            <p:ph idx="2" type="sldImg"/>
          </p:nvPr>
        </p:nvSpPr>
        <p:spPr>
          <a:xfrm>
            <a:off x="-131763" y="754063"/>
            <a:ext cx="6684963" cy="37607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7" name="Google Shape;247;p7:notes"/>
          <p:cNvSpPr txBox="1"/>
          <p:nvPr>
            <p:ph idx="1" type="body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/>
          </a:p>
        </p:txBody>
      </p:sp>
      <p:sp>
        <p:nvSpPr>
          <p:cNvPr id="248" name="Google Shape;248;p7:notes"/>
          <p:cNvSpPr txBox="1"/>
          <p:nvPr>
            <p:ph idx="12" type="sldNum"/>
          </p:nvPr>
        </p:nvSpPr>
        <p:spPr>
          <a:xfrm>
            <a:off x="3850443" y="9377318"/>
            <a:ext cx="2945659" cy="4953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:notes"/>
          <p:cNvSpPr/>
          <p:nvPr>
            <p:ph idx="2" type="sldImg"/>
          </p:nvPr>
        </p:nvSpPr>
        <p:spPr>
          <a:xfrm>
            <a:off x="438150" y="1235075"/>
            <a:ext cx="5921375" cy="3330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9" name="Google Shape;259;p8:notes"/>
          <p:cNvSpPr txBox="1"/>
          <p:nvPr>
            <p:ph idx="1" type="body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260" name="Google Shape;260;p8:notes"/>
          <p:cNvSpPr txBox="1"/>
          <p:nvPr>
            <p:ph idx="12" type="sldNum"/>
          </p:nvPr>
        </p:nvSpPr>
        <p:spPr>
          <a:xfrm>
            <a:off x="3850443" y="9377318"/>
            <a:ext cx="2945659" cy="4953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9:notes"/>
          <p:cNvSpPr/>
          <p:nvPr>
            <p:ph idx="2" type="sldImg"/>
          </p:nvPr>
        </p:nvSpPr>
        <p:spPr>
          <a:xfrm>
            <a:off x="438150" y="1235075"/>
            <a:ext cx="5921375" cy="3330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1" name="Google Shape;281;p9:notes"/>
          <p:cNvSpPr txBox="1"/>
          <p:nvPr>
            <p:ph idx="1" type="body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282" name="Google Shape;282;p9:notes"/>
          <p:cNvSpPr txBox="1"/>
          <p:nvPr>
            <p:ph idx="12" type="sldNum"/>
          </p:nvPr>
        </p:nvSpPr>
        <p:spPr>
          <a:xfrm>
            <a:off x="3850443" y="9377318"/>
            <a:ext cx="2945659" cy="4953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tartalom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függőleges szöveg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5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üggőleges cím és szöveg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6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dia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7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4" name="Google Shape;24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Üres" type="blank">
  <p:cSld name="BLANK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zakaszfejléc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9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tartalomrész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0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30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Összehasonlítás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1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31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31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31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sak cím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rtalomrész képaláírással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3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33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ép képaláírással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4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3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jp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1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6.jpg"/><Relationship Id="rId4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chart" Target="../charts/chart1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jpg"/><Relationship Id="rId4" Type="http://schemas.openxmlformats.org/officeDocument/2006/relationships/chart" Target="../charts/chart2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Relationship Id="rId4" Type="http://schemas.openxmlformats.org/officeDocument/2006/relationships/chart" Target="../charts/chart3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jpg"/><Relationship Id="rId4" Type="http://schemas.openxmlformats.org/officeDocument/2006/relationships/image" Target="../media/image10.jpg"/><Relationship Id="rId5" Type="http://schemas.openxmlformats.org/officeDocument/2006/relationships/image" Target="../media/image3.jpg"/><Relationship Id="rId6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81249"/>
            <a:ext cx="12197383" cy="91440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0" name="Google Shape;90;p1"/>
          <p:cNvGrpSpPr/>
          <p:nvPr/>
        </p:nvGrpSpPr>
        <p:grpSpPr>
          <a:xfrm>
            <a:off x="0" y="4029076"/>
            <a:ext cx="13386216" cy="2476656"/>
            <a:chOff x="0" y="3859816"/>
            <a:chExt cx="13386216" cy="2677696"/>
          </a:xfrm>
        </p:grpSpPr>
        <p:sp>
          <p:nvSpPr>
            <p:cNvPr id="91" name="Google Shape;91;p1"/>
            <p:cNvSpPr/>
            <p:nvPr/>
          </p:nvSpPr>
          <p:spPr>
            <a:xfrm>
              <a:off x="0" y="3859816"/>
              <a:ext cx="13386216" cy="2677696"/>
            </a:xfrm>
            <a:prstGeom prst="rect">
              <a:avLst/>
            </a:prstGeom>
            <a:solidFill>
              <a:schemeClr val="dk1">
                <a:alpha val="4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1"/>
            <p:cNvSpPr/>
            <p:nvPr/>
          </p:nvSpPr>
          <p:spPr>
            <a:xfrm>
              <a:off x="0" y="3859816"/>
              <a:ext cx="12906531" cy="2677696"/>
            </a:xfrm>
            <a:prstGeom prst="rect">
              <a:avLst/>
            </a:prstGeom>
            <a:solidFill>
              <a:schemeClr val="dk1">
                <a:alpha val="4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1"/>
            <p:cNvSpPr/>
            <p:nvPr/>
          </p:nvSpPr>
          <p:spPr>
            <a:xfrm>
              <a:off x="0" y="3859816"/>
              <a:ext cx="12403454" cy="2677696"/>
            </a:xfrm>
            <a:prstGeom prst="rect">
              <a:avLst/>
            </a:prstGeom>
            <a:solidFill>
              <a:schemeClr val="dk1">
                <a:alpha val="4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" name="Google Shape;94;p1"/>
          <p:cNvSpPr txBox="1"/>
          <p:nvPr/>
        </p:nvSpPr>
        <p:spPr>
          <a:xfrm>
            <a:off x="4594014" y="4321406"/>
            <a:ext cx="7503297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u-HU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KISAJÁTÍTÁSI SZAKVÉLEMÉNYEK AZ ÉPÍTTETŐ SZEMSZÖGÉBŐL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5" name="Google Shape;95;p1"/>
          <p:cNvSpPr txBox="1"/>
          <p:nvPr/>
        </p:nvSpPr>
        <p:spPr>
          <a:xfrm>
            <a:off x="4594015" y="5859491"/>
            <a:ext cx="590612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rgbClr val="FFC000"/>
                </a:solidFill>
                <a:latin typeface="Verdana"/>
                <a:ea typeface="Verdana"/>
                <a:cs typeface="Verdana"/>
                <a:sym typeface="Verdana"/>
              </a:rPr>
              <a:t>2019. május 24.</a:t>
            </a:r>
            <a:endParaRPr sz="2400">
              <a:solidFill>
                <a:srgbClr val="FFC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96" name="Google Shape;96;p1"/>
          <p:cNvGrpSpPr/>
          <p:nvPr/>
        </p:nvGrpSpPr>
        <p:grpSpPr>
          <a:xfrm>
            <a:off x="4145630" y="4153299"/>
            <a:ext cx="76542" cy="2228210"/>
            <a:chOff x="4665467" y="4146331"/>
            <a:chExt cx="82076" cy="2490952"/>
          </a:xfrm>
        </p:grpSpPr>
        <p:cxnSp>
          <p:nvCxnSpPr>
            <p:cNvPr id="97" name="Google Shape;97;p1"/>
            <p:cNvCxnSpPr/>
            <p:nvPr/>
          </p:nvCxnSpPr>
          <p:spPr>
            <a:xfrm>
              <a:off x="4709262" y="4146331"/>
              <a:ext cx="0" cy="2490952"/>
            </a:xfrm>
            <a:prstGeom prst="straightConnector1">
              <a:avLst/>
            </a:prstGeom>
            <a:noFill/>
            <a:ln cap="flat" cmpd="sng" w="19050">
              <a:solidFill>
                <a:srgbClr val="FBBA37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98" name="Google Shape;98;p1"/>
            <p:cNvSpPr/>
            <p:nvPr/>
          </p:nvSpPr>
          <p:spPr>
            <a:xfrm>
              <a:off x="4665467" y="4432881"/>
              <a:ext cx="82076" cy="1917852"/>
            </a:xfrm>
            <a:prstGeom prst="rect">
              <a:avLst/>
            </a:prstGeom>
            <a:solidFill>
              <a:srgbClr val="FBBA3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9" name="Google Shape;99;p1"/>
          <p:cNvSpPr txBox="1"/>
          <p:nvPr/>
        </p:nvSpPr>
        <p:spPr>
          <a:xfrm>
            <a:off x="4561336" y="4956389"/>
            <a:ext cx="6740736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BBA37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800">
                <a:solidFill>
                  <a:srgbClr val="FBBA37"/>
                </a:solidFill>
                <a:latin typeface="Verdana"/>
                <a:ea typeface="Verdana"/>
                <a:cs typeface="Verdana"/>
                <a:sym typeface="Verdana"/>
              </a:rPr>
              <a:t>CSÁNYI BALÁZS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NIF ZRT. TERÜLETSZERZÉSI OSZTÁLY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0" name="Google Shape;100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6786" y="4086226"/>
            <a:ext cx="3289240" cy="23928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910240"/>
            <a:ext cx="12192000" cy="81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10"/>
          <p:cNvSpPr/>
          <p:nvPr/>
        </p:nvSpPr>
        <p:spPr>
          <a:xfrm>
            <a:off x="0" y="3194519"/>
            <a:ext cx="13610493" cy="269823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10"/>
          <p:cNvSpPr/>
          <p:nvPr/>
        </p:nvSpPr>
        <p:spPr>
          <a:xfrm>
            <a:off x="653502" y="3390760"/>
            <a:ext cx="11462298" cy="22159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</a:pPr>
            <a:r>
              <a:rPr lang="hu-HU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 beruházás elvégzéséhez szükséges rendelkezési jog megszerzése az ingatlanok felett</a:t>
            </a:r>
            <a:endParaRPr/>
          </a:p>
          <a:p>
            <a:pPr indent="-285750" lvl="0" marL="285750" marR="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</a:pPr>
            <a:r>
              <a:rPr lang="hu-HU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Fő szabály szerint: tulajdonjog és vagyonkezelői jog, kivéve már állami és önkormányzati ingatlanok</a:t>
            </a:r>
            <a:endParaRPr/>
          </a:p>
          <a:p>
            <a:pPr indent="-285750" lvl="0" marL="285750" marR="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</a:pPr>
            <a:r>
              <a:rPr lang="hu-HU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NIF Zrt. a Magyar Állam képviseletében eljáró építtető a közúti, vasúti és vízi infrastruktúra fejlesztési beruházások esetén</a:t>
            </a:r>
            <a:endParaRPr/>
          </a:p>
          <a:p>
            <a:pPr indent="-285750" lvl="0" marL="285750" marR="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</a:pPr>
            <a:r>
              <a:rPr lang="hu-HU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Eltérő eljárásrend: az állami-, az önkormányzati- és magán tulajdonban lévő ingatlanok esetén</a:t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13" name="Google Shape;313;p10"/>
          <p:cNvSpPr/>
          <p:nvPr/>
        </p:nvSpPr>
        <p:spPr>
          <a:xfrm>
            <a:off x="-1" y="2340264"/>
            <a:ext cx="6922289" cy="856053"/>
          </a:xfrm>
          <a:custGeom>
            <a:rect b="b" l="l" r="r" t="t"/>
            <a:pathLst>
              <a:path extrusionOk="0" h="856053" w="6922289">
                <a:moveTo>
                  <a:pt x="0" y="0"/>
                </a:moveTo>
                <a:lnTo>
                  <a:pt x="6922289" y="29981"/>
                </a:lnTo>
                <a:lnTo>
                  <a:pt x="6742409" y="856053"/>
                </a:lnTo>
                <a:lnTo>
                  <a:pt x="0" y="856053"/>
                </a:lnTo>
                <a:lnTo>
                  <a:pt x="0" y="0"/>
                </a:lnTo>
                <a:close/>
              </a:path>
            </a:pathLst>
          </a:custGeom>
          <a:solidFill>
            <a:schemeClr val="dk1">
              <a:alpha val="4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10"/>
          <p:cNvSpPr txBox="1"/>
          <p:nvPr/>
        </p:nvSpPr>
        <p:spPr>
          <a:xfrm>
            <a:off x="297197" y="2519982"/>
            <a:ext cx="6770077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3200">
                <a:solidFill>
                  <a:srgbClr val="FBBA37"/>
                </a:solidFill>
                <a:latin typeface="Verdana"/>
                <a:ea typeface="Verdana"/>
                <a:cs typeface="Verdana"/>
                <a:sym typeface="Verdana"/>
              </a:rPr>
              <a:t>A TERÜLETSZERZÉSRŐL</a:t>
            </a:r>
            <a:endParaRPr b="1" sz="3200">
              <a:solidFill>
                <a:srgbClr val="FBBA37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315" name="Google Shape;315;p10"/>
          <p:cNvGrpSpPr/>
          <p:nvPr/>
        </p:nvGrpSpPr>
        <p:grpSpPr>
          <a:xfrm rot="5400000">
            <a:off x="3033283" y="-60266"/>
            <a:ext cx="96410" cy="6426466"/>
            <a:chOff x="4674754" y="4146331"/>
            <a:chExt cx="69021" cy="2490952"/>
          </a:xfrm>
        </p:grpSpPr>
        <p:cxnSp>
          <p:nvCxnSpPr>
            <p:cNvPr id="316" name="Google Shape;316;p10"/>
            <p:cNvCxnSpPr/>
            <p:nvPr/>
          </p:nvCxnSpPr>
          <p:spPr>
            <a:xfrm>
              <a:off x="4709262" y="4146331"/>
              <a:ext cx="0" cy="2490952"/>
            </a:xfrm>
            <a:prstGeom prst="straightConnector1">
              <a:avLst/>
            </a:prstGeom>
            <a:noFill/>
            <a:ln cap="flat" cmpd="sng" w="19050">
              <a:solidFill>
                <a:srgbClr val="FBBA37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317" name="Google Shape;317;p10"/>
            <p:cNvSpPr/>
            <p:nvPr/>
          </p:nvSpPr>
          <p:spPr>
            <a:xfrm>
              <a:off x="4674754" y="4313538"/>
              <a:ext cx="69021" cy="2157483"/>
            </a:xfrm>
            <a:prstGeom prst="rect">
              <a:avLst/>
            </a:prstGeom>
            <a:solidFill>
              <a:srgbClr val="FBBA3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11"/>
          <p:cNvPicPr preferRelativeResize="0"/>
          <p:nvPr/>
        </p:nvPicPr>
        <p:blipFill rotWithShape="1">
          <a:blip r:embed="rId3">
            <a:alphaModFix/>
          </a:blip>
          <a:srcRect b="28929" l="0" r="0" t="46710"/>
          <a:stretch/>
        </p:blipFill>
        <p:spPr>
          <a:xfrm>
            <a:off x="0" y="5496462"/>
            <a:ext cx="12192000" cy="1979885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11"/>
          <p:cNvSpPr txBox="1"/>
          <p:nvPr/>
        </p:nvSpPr>
        <p:spPr>
          <a:xfrm>
            <a:off x="251653" y="493331"/>
            <a:ext cx="5556259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320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FŐBB JOGSZABÁLYOK</a:t>
            </a:r>
            <a:endParaRPr b="1" sz="3200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5" name="Google Shape;325;p11"/>
          <p:cNvSpPr/>
          <p:nvPr/>
        </p:nvSpPr>
        <p:spPr>
          <a:xfrm>
            <a:off x="251653" y="1479292"/>
            <a:ext cx="11800439" cy="42934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Noto Sans Symbols"/>
              <a:buChar char="▪"/>
            </a:pPr>
            <a:r>
              <a:rPr lang="hu-HU" sz="14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a közúti közlekedésről szóló 1988. évi I. törvény (Kkt.), 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Noto Sans Symbols"/>
              <a:buChar char="▪"/>
            </a:pPr>
            <a:r>
              <a:rPr lang="hu-HU" sz="14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a Magyar Köztársaság gyorsforgalmi közúthálózat közérdekűségéről és fejlesztéséről szóló 2003. évi CXXVIII. törvény (Aptv.), 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Noto Sans Symbols"/>
              <a:buChar char="▪"/>
            </a:pPr>
            <a:r>
              <a:rPr lang="hu-HU" sz="14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a vasúti közlekedésről szóló 2005. CLXXXIII. évi törvény (Vtv.) 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Noto Sans Symbols"/>
              <a:buChar char="▪"/>
            </a:pPr>
            <a:r>
              <a:rPr lang="hu-HU" sz="14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a víziközlekedésről szóló 2000. évi XLII. törvény (Vktv.) 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Noto Sans Symbols"/>
              <a:buChar char="▪"/>
            </a:pPr>
            <a:r>
              <a:rPr lang="hu-HU" sz="14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A nemzetgazdasági szempontból </a:t>
            </a:r>
            <a:r>
              <a:rPr b="1" lang="hu-HU" sz="1400" u="sng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kiemelt jelentőségű beruházások megvalósításának gyorsításáról és egyszerűsítéséről</a:t>
            </a:r>
            <a:r>
              <a:rPr lang="hu-HU" sz="14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 szóló 2006. évi LIII. törvény (Ngtv.)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Noto Sans Symbols"/>
              <a:buChar char="▪"/>
            </a:pPr>
            <a:r>
              <a:rPr lang="hu-HU" sz="14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Egyes közlekedésfejlesztési projektekkel összefüggő közigazgatási ügyek nemzetgazdasági szempontból kiemelt jelentőségű üggyé nyilvánításáról és az eljáró hatóságok kijelöléséről szóló 345/2012. (XII. 6.) Korm. rendelet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Noto Sans Symbols"/>
              <a:buChar char="▪"/>
            </a:pPr>
            <a:r>
              <a:rPr lang="hu-HU" sz="14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A </a:t>
            </a:r>
            <a:r>
              <a:rPr b="1" lang="hu-HU" sz="1400" u="sng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kisajátításról szóló</a:t>
            </a:r>
            <a:r>
              <a:rPr lang="hu-HU" sz="14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 2007. évi CXXVII. törvény (Kstv.)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Noto Sans Symbols"/>
              <a:buChar char="▪"/>
            </a:pPr>
            <a:r>
              <a:rPr lang="hu-HU" sz="14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Az általános közigazgatási rendtartásról szóló 2016. évi CL. tv.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Noto Sans Symbols"/>
              <a:buChar char="▪"/>
            </a:pPr>
            <a:r>
              <a:rPr lang="hu-HU" sz="14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A nemzeti vagyonról szóló 2011. évi CXCVI. tv.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Noto Sans Symbols"/>
              <a:buChar char="▪"/>
            </a:pPr>
            <a:r>
              <a:rPr lang="hu-HU" sz="14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Az állami vagyonról szóló 2007. évi CVI. tv.</a:t>
            </a:r>
            <a:endParaRPr sz="14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968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r>
              <a:t/>
            </a:r>
            <a:endParaRPr sz="14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326" name="Google Shape;326;p11"/>
          <p:cNvGrpSpPr/>
          <p:nvPr/>
        </p:nvGrpSpPr>
        <p:grpSpPr>
          <a:xfrm rot="5400000">
            <a:off x="2977856" y="-2038714"/>
            <a:ext cx="96410" cy="6426466"/>
            <a:chOff x="4674754" y="4146331"/>
            <a:chExt cx="69021" cy="2490952"/>
          </a:xfrm>
        </p:grpSpPr>
        <p:cxnSp>
          <p:nvCxnSpPr>
            <p:cNvPr id="327" name="Google Shape;327;p11"/>
            <p:cNvCxnSpPr/>
            <p:nvPr/>
          </p:nvCxnSpPr>
          <p:spPr>
            <a:xfrm>
              <a:off x="4709262" y="4146331"/>
              <a:ext cx="0" cy="2490952"/>
            </a:xfrm>
            <a:prstGeom prst="straightConnector1">
              <a:avLst/>
            </a:prstGeom>
            <a:noFill/>
            <a:ln cap="flat" cmpd="sng" w="19050">
              <a:solidFill>
                <a:srgbClr val="FBBA37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328" name="Google Shape;328;p11"/>
            <p:cNvSpPr/>
            <p:nvPr/>
          </p:nvSpPr>
          <p:spPr>
            <a:xfrm>
              <a:off x="4674754" y="4313538"/>
              <a:ext cx="69021" cy="2157483"/>
            </a:xfrm>
            <a:prstGeom prst="rect">
              <a:avLst/>
            </a:prstGeom>
            <a:solidFill>
              <a:srgbClr val="FBBA3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2"/>
          <p:cNvSpPr txBox="1"/>
          <p:nvPr/>
        </p:nvSpPr>
        <p:spPr>
          <a:xfrm>
            <a:off x="251652" y="493331"/>
            <a:ext cx="9859501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3200" cap="none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ÁLLAMI INGATLANOK „MEGSZERZÉSE” </a:t>
            </a:r>
            <a:endParaRPr b="1" sz="32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334" name="Google Shape;334;p12"/>
          <p:cNvGrpSpPr/>
          <p:nvPr/>
        </p:nvGrpSpPr>
        <p:grpSpPr>
          <a:xfrm rot="5400000">
            <a:off x="4745370" y="-4028491"/>
            <a:ext cx="96410" cy="10406019"/>
            <a:chOff x="4674754" y="4146331"/>
            <a:chExt cx="69021" cy="2490952"/>
          </a:xfrm>
        </p:grpSpPr>
        <p:cxnSp>
          <p:nvCxnSpPr>
            <p:cNvPr id="335" name="Google Shape;335;p12"/>
            <p:cNvCxnSpPr/>
            <p:nvPr/>
          </p:nvCxnSpPr>
          <p:spPr>
            <a:xfrm>
              <a:off x="4709262" y="4146331"/>
              <a:ext cx="0" cy="2490952"/>
            </a:xfrm>
            <a:prstGeom prst="straightConnector1">
              <a:avLst/>
            </a:prstGeom>
            <a:noFill/>
            <a:ln cap="flat" cmpd="sng" w="19050">
              <a:solidFill>
                <a:srgbClr val="FBBA37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336" name="Google Shape;336;p12"/>
            <p:cNvSpPr/>
            <p:nvPr/>
          </p:nvSpPr>
          <p:spPr>
            <a:xfrm>
              <a:off x="4674754" y="4313538"/>
              <a:ext cx="69021" cy="2157483"/>
            </a:xfrm>
            <a:prstGeom prst="rect">
              <a:avLst/>
            </a:prstGeom>
            <a:solidFill>
              <a:srgbClr val="FBBA3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7" name="Google Shape;337;p12"/>
          <p:cNvSpPr/>
          <p:nvPr/>
        </p:nvSpPr>
        <p:spPr>
          <a:xfrm>
            <a:off x="251652" y="1594576"/>
            <a:ext cx="11590349" cy="20928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▪"/>
            </a:pPr>
            <a:r>
              <a:rPr lang="hu-HU" sz="18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Jogalapja: MNV és NFA megállapodások és meghatalmazások</a:t>
            </a:r>
            <a:endParaRPr/>
          </a:p>
          <a:p>
            <a:pPr indent="-285750" lvl="0" marL="285750" marR="0" rtl="0" algn="l">
              <a:spcBef>
                <a:spcPts val="12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▪"/>
            </a:pPr>
            <a:r>
              <a:rPr lang="hu-HU" sz="18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Vagyonkezelői jog megszűntetése (ellenértékkel, értéknövelő beruházással elszámolás)</a:t>
            </a:r>
            <a:endParaRPr/>
          </a:p>
          <a:p>
            <a:pPr indent="-285750" lvl="0" marL="285750" marR="0" rtl="0" algn="l">
              <a:spcBef>
                <a:spcPts val="12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▪"/>
            </a:pPr>
            <a:r>
              <a:rPr lang="hu-HU" sz="18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Használati megállapodások megszüntetése (kártalanítás)</a:t>
            </a:r>
            <a:endParaRPr sz="18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285750" marR="0" rtl="0" algn="l">
              <a:spcBef>
                <a:spcPts val="12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▪"/>
            </a:pPr>
            <a:r>
              <a:rPr lang="hu-HU" sz="18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Telekalakítás (ingatlan-megosztás) ingatlan-nyilvántartási átvezetése</a:t>
            </a:r>
            <a:endParaRPr/>
          </a:p>
          <a:p>
            <a:pPr indent="-285750" lvl="0" marL="285750" marR="0" rtl="0" algn="l">
              <a:spcBef>
                <a:spcPts val="12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▪"/>
            </a:pPr>
            <a:r>
              <a:rPr lang="hu-HU" sz="18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Alapjában nem készül rá szakértői vélemény, kivéve kezelői, használói kárigény esetén</a:t>
            </a:r>
            <a:endParaRPr sz="18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38" name="Google Shape;338;p12"/>
          <p:cNvPicPr preferRelativeResize="0"/>
          <p:nvPr/>
        </p:nvPicPr>
        <p:blipFill rotWithShape="1">
          <a:blip r:embed="rId3">
            <a:alphaModFix/>
          </a:blip>
          <a:srcRect b="42987" l="0" r="0" t="17445"/>
          <a:stretch/>
        </p:blipFill>
        <p:spPr>
          <a:xfrm>
            <a:off x="0" y="4347148"/>
            <a:ext cx="12192000" cy="32161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3"/>
          <p:cNvSpPr txBox="1"/>
          <p:nvPr/>
        </p:nvSpPr>
        <p:spPr>
          <a:xfrm>
            <a:off x="251652" y="493331"/>
            <a:ext cx="1162382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3200" cap="none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ÖNKORMÁNYZATI  INGATLANOK „MEGSZERZÉSE” </a:t>
            </a:r>
            <a:endParaRPr b="1" sz="32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344" name="Google Shape;344;p13"/>
          <p:cNvGrpSpPr/>
          <p:nvPr/>
        </p:nvGrpSpPr>
        <p:grpSpPr>
          <a:xfrm rot="5400000">
            <a:off x="6014558" y="-5326149"/>
            <a:ext cx="96410" cy="13176624"/>
            <a:chOff x="4674754" y="4146331"/>
            <a:chExt cx="69021" cy="2490952"/>
          </a:xfrm>
        </p:grpSpPr>
        <p:cxnSp>
          <p:nvCxnSpPr>
            <p:cNvPr id="345" name="Google Shape;345;p13"/>
            <p:cNvCxnSpPr/>
            <p:nvPr/>
          </p:nvCxnSpPr>
          <p:spPr>
            <a:xfrm>
              <a:off x="4709262" y="4146331"/>
              <a:ext cx="0" cy="2490952"/>
            </a:xfrm>
            <a:prstGeom prst="straightConnector1">
              <a:avLst/>
            </a:prstGeom>
            <a:noFill/>
            <a:ln cap="flat" cmpd="sng" w="19050">
              <a:solidFill>
                <a:srgbClr val="FBBA37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346" name="Google Shape;346;p13"/>
            <p:cNvSpPr/>
            <p:nvPr/>
          </p:nvSpPr>
          <p:spPr>
            <a:xfrm>
              <a:off x="4674754" y="4313538"/>
              <a:ext cx="69021" cy="2157483"/>
            </a:xfrm>
            <a:prstGeom prst="rect">
              <a:avLst/>
            </a:prstGeom>
            <a:solidFill>
              <a:srgbClr val="FBBA3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7" name="Google Shape;347;p13"/>
          <p:cNvSpPr/>
          <p:nvPr/>
        </p:nvSpPr>
        <p:spPr>
          <a:xfrm>
            <a:off x="386862" y="1747310"/>
            <a:ext cx="11247120" cy="16619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▪"/>
            </a:pPr>
            <a:r>
              <a:rPr lang="hu-HU" sz="18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Jogalapja: ingyenes átruházás Kkt. 32.§ (törzsvagyon kérdése)</a:t>
            </a:r>
            <a:endParaRPr sz="18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285750" marR="0" rtl="0" algn="l">
              <a:spcBef>
                <a:spcPts val="12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▪"/>
            </a:pPr>
            <a:r>
              <a:rPr lang="hu-HU" sz="18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Nem minden beruházás esetén szükséges (helyi közúti ingatlan bővítése, fejlesztése)</a:t>
            </a:r>
            <a:endParaRPr/>
          </a:p>
          <a:p>
            <a:pPr indent="-285750" lvl="0" marL="285750" marR="0" rtl="0" algn="l">
              <a:spcBef>
                <a:spcPts val="12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▪"/>
            </a:pPr>
            <a:r>
              <a:rPr lang="hu-HU" sz="18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Végső esetben kisajátítást helyettesítő adásvétel, kisajátítás</a:t>
            </a:r>
            <a:endParaRPr/>
          </a:p>
          <a:p>
            <a:pPr indent="-285750" lvl="0" marL="285750" marR="0" rtl="0" algn="l">
              <a:spcBef>
                <a:spcPts val="12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▪"/>
            </a:pPr>
            <a:r>
              <a:rPr lang="hu-HU" sz="18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Értékmegállapítás nyilvántartás miatt</a:t>
            </a:r>
            <a:endParaRPr sz="18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8" name="Google Shape;348;p13"/>
          <p:cNvPicPr preferRelativeResize="0"/>
          <p:nvPr/>
        </p:nvPicPr>
        <p:blipFill rotWithShape="1">
          <a:blip r:embed="rId3">
            <a:alphaModFix/>
          </a:blip>
          <a:srcRect b="24068" l="0" r="0" t="26874"/>
          <a:stretch/>
        </p:blipFill>
        <p:spPr>
          <a:xfrm>
            <a:off x="0" y="3627620"/>
            <a:ext cx="12192000" cy="3987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4"/>
          <p:cNvSpPr/>
          <p:nvPr/>
        </p:nvSpPr>
        <p:spPr>
          <a:xfrm>
            <a:off x="0" y="2326475"/>
            <a:ext cx="5531370" cy="563922"/>
          </a:xfrm>
          <a:prstGeom prst="rect">
            <a:avLst/>
          </a:prstGeom>
          <a:solidFill>
            <a:srgbClr val="FBBA3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14"/>
          <p:cNvSpPr/>
          <p:nvPr/>
        </p:nvSpPr>
        <p:spPr>
          <a:xfrm>
            <a:off x="0" y="1641939"/>
            <a:ext cx="5873716" cy="563922"/>
          </a:xfrm>
          <a:prstGeom prst="rect">
            <a:avLst/>
          </a:prstGeom>
          <a:solidFill>
            <a:srgbClr val="FBBA3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14"/>
          <p:cNvSpPr/>
          <p:nvPr/>
        </p:nvSpPr>
        <p:spPr>
          <a:xfrm>
            <a:off x="5591332" y="1424066"/>
            <a:ext cx="6760564" cy="81844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14"/>
          <p:cNvSpPr txBox="1"/>
          <p:nvPr/>
        </p:nvSpPr>
        <p:spPr>
          <a:xfrm>
            <a:off x="251652" y="493331"/>
            <a:ext cx="1162382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3200" cap="none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MAGÁN  INGATLANOK TERÜLETSZERZÉSE </a:t>
            </a:r>
            <a:endParaRPr b="1" sz="32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358" name="Google Shape;358;p14"/>
          <p:cNvGrpSpPr/>
          <p:nvPr/>
        </p:nvGrpSpPr>
        <p:grpSpPr>
          <a:xfrm rot="5400000">
            <a:off x="5142944" y="-4352810"/>
            <a:ext cx="96410" cy="11201168"/>
            <a:chOff x="4674754" y="4146331"/>
            <a:chExt cx="69021" cy="2490952"/>
          </a:xfrm>
        </p:grpSpPr>
        <p:cxnSp>
          <p:nvCxnSpPr>
            <p:cNvPr id="359" name="Google Shape;359;p14"/>
            <p:cNvCxnSpPr/>
            <p:nvPr/>
          </p:nvCxnSpPr>
          <p:spPr>
            <a:xfrm>
              <a:off x="4709262" y="4146331"/>
              <a:ext cx="0" cy="2490952"/>
            </a:xfrm>
            <a:prstGeom prst="straightConnector1">
              <a:avLst/>
            </a:prstGeom>
            <a:noFill/>
            <a:ln cap="flat" cmpd="sng" w="19050">
              <a:solidFill>
                <a:srgbClr val="FBBA37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360" name="Google Shape;360;p14"/>
            <p:cNvSpPr/>
            <p:nvPr/>
          </p:nvSpPr>
          <p:spPr>
            <a:xfrm>
              <a:off x="4674754" y="4313538"/>
              <a:ext cx="69021" cy="2157483"/>
            </a:xfrm>
            <a:prstGeom prst="rect">
              <a:avLst/>
            </a:prstGeom>
            <a:solidFill>
              <a:srgbClr val="FBBA3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1" name="Google Shape;361;p14"/>
          <p:cNvSpPr/>
          <p:nvPr/>
        </p:nvSpPr>
        <p:spPr>
          <a:xfrm>
            <a:off x="338202" y="1734290"/>
            <a:ext cx="10879494" cy="5004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6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NIF Zrt. által megbízott szakértő</a:t>
            </a:r>
            <a:endParaRPr b="1" sz="16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6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Hatóság által előzetesen kirendelt szakértő</a:t>
            </a:r>
            <a:endParaRPr/>
          </a:p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28575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Noto Sans Symbols"/>
              <a:buChar char="▪"/>
            </a:pPr>
            <a:r>
              <a:rPr lang="hu-HU" sz="16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szuperkiemelt ügyekben kötelező kérelmezni</a:t>
            </a:r>
            <a:endParaRPr/>
          </a:p>
          <a:p>
            <a:pPr indent="-184150" lvl="0" marL="28575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sz="16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28575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Noto Sans Symbols"/>
              <a:buChar char="▪"/>
            </a:pPr>
            <a:r>
              <a:rPr lang="hu-HU" sz="16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mikor és milyen úton kapja meg a szakvéleményt a kérelmező (díjfizetés problémái: díjelőleg, díjkülönbözet, megfizetés igazolása) </a:t>
            </a:r>
            <a:endParaRPr sz="16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84150" lvl="0" marL="28575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sz="16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28575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Noto Sans Symbols"/>
              <a:buChar char="▪"/>
            </a:pPr>
            <a:r>
              <a:rPr b="1" lang="hu-HU" sz="16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kisajátítást kérő képviselőjével (NIF Zrt.-vel) nem áll jogviszonyban</a:t>
            </a:r>
            <a:endParaRPr/>
          </a:p>
          <a:p>
            <a:pPr indent="-184150" lvl="0" marL="28575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b="1" sz="16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28575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Noto Sans Symbols"/>
              <a:buChar char="▪"/>
            </a:pPr>
            <a:r>
              <a:rPr b="1" lang="hu-HU" sz="16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a szakvéleményben foglaltak vitatása jogilag kizárólag a kisajátítási tárgyaláson</a:t>
            </a:r>
            <a:endParaRPr/>
          </a:p>
          <a:p>
            <a:pPr indent="-184150" lvl="0" marL="28575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b="1" sz="16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28575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Noto Sans Symbols"/>
              <a:buChar char="▪"/>
            </a:pPr>
            <a:r>
              <a:rPr lang="hu-HU" sz="16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a szakvéleményben meghatározott érték nem köti az ajánlattevőt a vételi ajánlatnál, de</a:t>
            </a:r>
            <a:endParaRPr/>
          </a:p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	kötelező azt felhasználni a kisajátítási eljárásban, a bírósági eljárásban is</a:t>
            </a:r>
            <a:endParaRPr/>
          </a:p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84150" lvl="0" marL="28575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b="1" sz="16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62" name="Google Shape;362;p14"/>
          <p:cNvSpPr txBox="1"/>
          <p:nvPr/>
        </p:nvSpPr>
        <p:spPr>
          <a:xfrm>
            <a:off x="5901128" y="1641939"/>
            <a:ext cx="6450767" cy="6771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20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ÉRTÉKMEGHATÁROZÁS – SZAKVÉLEMÉNY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5"/>
          <p:cNvSpPr/>
          <p:nvPr/>
        </p:nvSpPr>
        <p:spPr>
          <a:xfrm>
            <a:off x="0" y="1833288"/>
            <a:ext cx="12192000" cy="1211753"/>
          </a:xfrm>
          <a:prstGeom prst="rect">
            <a:avLst/>
          </a:prstGeom>
          <a:solidFill>
            <a:srgbClr val="398F9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15"/>
          <p:cNvSpPr/>
          <p:nvPr/>
        </p:nvSpPr>
        <p:spPr>
          <a:xfrm>
            <a:off x="0" y="3266153"/>
            <a:ext cx="5531370" cy="563922"/>
          </a:xfrm>
          <a:prstGeom prst="rect">
            <a:avLst/>
          </a:prstGeom>
          <a:solidFill>
            <a:srgbClr val="FBBA3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15"/>
          <p:cNvSpPr/>
          <p:nvPr/>
        </p:nvSpPr>
        <p:spPr>
          <a:xfrm>
            <a:off x="9084038" y="1424066"/>
            <a:ext cx="3267857" cy="81844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15"/>
          <p:cNvSpPr txBox="1"/>
          <p:nvPr/>
        </p:nvSpPr>
        <p:spPr>
          <a:xfrm>
            <a:off x="251652" y="493331"/>
            <a:ext cx="1162382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3200" cap="none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MAGÁN  INGATLANOK TERÜLETSZERZÉSE </a:t>
            </a:r>
            <a:endParaRPr b="1" sz="32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372" name="Google Shape;372;p15"/>
          <p:cNvGrpSpPr/>
          <p:nvPr/>
        </p:nvGrpSpPr>
        <p:grpSpPr>
          <a:xfrm rot="5400000">
            <a:off x="5142944" y="-4352810"/>
            <a:ext cx="96410" cy="11201168"/>
            <a:chOff x="4674754" y="4146331"/>
            <a:chExt cx="69021" cy="2490952"/>
          </a:xfrm>
        </p:grpSpPr>
        <p:cxnSp>
          <p:nvCxnSpPr>
            <p:cNvPr id="373" name="Google Shape;373;p15"/>
            <p:cNvCxnSpPr/>
            <p:nvPr/>
          </p:nvCxnSpPr>
          <p:spPr>
            <a:xfrm>
              <a:off x="4709262" y="4146331"/>
              <a:ext cx="0" cy="2490952"/>
            </a:xfrm>
            <a:prstGeom prst="straightConnector1">
              <a:avLst/>
            </a:prstGeom>
            <a:noFill/>
            <a:ln cap="flat" cmpd="sng" w="19050">
              <a:solidFill>
                <a:srgbClr val="FBBA37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374" name="Google Shape;374;p15"/>
            <p:cNvSpPr/>
            <p:nvPr/>
          </p:nvSpPr>
          <p:spPr>
            <a:xfrm>
              <a:off x="4674754" y="4313538"/>
              <a:ext cx="69021" cy="2157483"/>
            </a:xfrm>
            <a:prstGeom prst="rect">
              <a:avLst/>
            </a:prstGeom>
            <a:solidFill>
              <a:srgbClr val="FBBA3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5" name="Google Shape;375;p15"/>
          <p:cNvSpPr txBox="1"/>
          <p:nvPr/>
        </p:nvSpPr>
        <p:spPr>
          <a:xfrm>
            <a:off x="9413823" y="1641939"/>
            <a:ext cx="2938072" cy="6771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20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VÉTELI AJÁNLAT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76" name="Google Shape;376;p15"/>
          <p:cNvSpPr/>
          <p:nvPr/>
        </p:nvSpPr>
        <p:spPr>
          <a:xfrm>
            <a:off x="418866" y="2131080"/>
            <a:ext cx="10214665" cy="72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</a:pPr>
            <a:r>
              <a:rPr b="1" lang="hu-HU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Kártalanítási érték (szakvélemény, bruttó-nettó)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</a:pPr>
            <a:r>
              <a:rPr b="1" lang="hu-HU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Visszamaradó ingatlan megvételének mérlegelése</a:t>
            </a:r>
            <a:endParaRPr b="1"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77" name="Google Shape;377;p15"/>
          <p:cNvSpPr/>
          <p:nvPr/>
        </p:nvSpPr>
        <p:spPr>
          <a:xfrm>
            <a:off x="338202" y="3397684"/>
            <a:ext cx="4419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8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Elfogadja – adásvételi szerződés</a:t>
            </a:r>
            <a:endParaRPr/>
          </a:p>
        </p:txBody>
      </p:sp>
      <p:sp>
        <p:nvSpPr>
          <p:cNvPr id="378" name="Google Shape;378;p15"/>
          <p:cNvSpPr/>
          <p:nvPr/>
        </p:nvSpPr>
        <p:spPr>
          <a:xfrm>
            <a:off x="0" y="3955159"/>
            <a:ext cx="5531370" cy="563922"/>
          </a:xfrm>
          <a:prstGeom prst="rect">
            <a:avLst/>
          </a:prstGeom>
          <a:solidFill>
            <a:srgbClr val="FBBA3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8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    Elutasítja – kisajátítási eljárás</a:t>
            </a:r>
            <a:endParaRPr b="1" sz="18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79" name="Google Shape;379;p15"/>
          <p:cNvPicPr preferRelativeResize="0"/>
          <p:nvPr/>
        </p:nvPicPr>
        <p:blipFill rotWithShape="1">
          <a:blip r:embed="rId3">
            <a:alphaModFix/>
          </a:blip>
          <a:srcRect b="15985" l="702" r="1099" t="58553"/>
          <a:stretch/>
        </p:blipFill>
        <p:spPr>
          <a:xfrm>
            <a:off x="0" y="4740193"/>
            <a:ext cx="12251184" cy="21178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6"/>
          <p:cNvSpPr/>
          <p:nvPr/>
        </p:nvSpPr>
        <p:spPr>
          <a:xfrm>
            <a:off x="8079698" y="1424066"/>
            <a:ext cx="4272198" cy="81844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16"/>
          <p:cNvSpPr txBox="1"/>
          <p:nvPr/>
        </p:nvSpPr>
        <p:spPr>
          <a:xfrm>
            <a:off x="251652" y="493331"/>
            <a:ext cx="1162382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3200" cap="none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MAGÁN  INGATLANOK TERÜLETSZERZÉSE </a:t>
            </a:r>
            <a:endParaRPr b="1" sz="32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386" name="Google Shape;386;p16"/>
          <p:cNvGrpSpPr/>
          <p:nvPr/>
        </p:nvGrpSpPr>
        <p:grpSpPr>
          <a:xfrm rot="5400000">
            <a:off x="5142944" y="-4352810"/>
            <a:ext cx="96410" cy="11201168"/>
            <a:chOff x="4674754" y="4146331"/>
            <a:chExt cx="69021" cy="2490952"/>
          </a:xfrm>
        </p:grpSpPr>
        <p:cxnSp>
          <p:nvCxnSpPr>
            <p:cNvPr id="387" name="Google Shape;387;p16"/>
            <p:cNvCxnSpPr/>
            <p:nvPr/>
          </p:nvCxnSpPr>
          <p:spPr>
            <a:xfrm>
              <a:off x="4709262" y="4146331"/>
              <a:ext cx="0" cy="2490952"/>
            </a:xfrm>
            <a:prstGeom prst="straightConnector1">
              <a:avLst/>
            </a:prstGeom>
            <a:noFill/>
            <a:ln cap="flat" cmpd="sng" w="19050">
              <a:solidFill>
                <a:srgbClr val="FBBA37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388" name="Google Shape;388;p16"/>
            <p:cNvSpPr/>
            <p:nvPr/>
          </p:nvSpPr>
          <p:spPr>
            <a:xfrm>
              <a:off x="4674754" y="4313538"/>
              <a:ext cx="69021" cy="2157483"/>
            </a:xfrm>
            <a:prstGeom prst="rect">
              <a:avLst/>
            </a:prstGeom>
            <a:solidFill>
              <a:srgbClr val="FBBA3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9" name="Google Shape;389;p16"/>
          <p:cNvSpPr txBox="1"/>
          <p:nvPr/>
        </p:nvSpPr>
        <p:spPr>
          <a:xfrm>
            <a:off x="8379502" y="1641939"/>
            <a:ext cx="3972393" cy="6771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20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KISAJÁTÍTÁSI ELJÁRÁS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90" name="Google Shape;390;p16"/>
          <p:cNvSpPr/>
          <p:nvPr/>
        </p:nvSpPr>
        <p:spPr>
          <a:xfrm>
            <a:off x="251652" y="1910030"/>
            <a:ext cx="10189122" cy="29007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hu-HU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Ingatlan fekvése szerint illetékes Kormányhivatal hatásköre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285750" marR="0" rtl="0" algn="l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hu-HU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Eljárási határidő: 75 nap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285750" marR="0" rtl="0" algn="l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hu-HU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Tárgyalás: személyes részvétel lehetősége, szakvélemény vitatása </a:t>
            </a:r>
            <a:endParaRPr/>
          </a:p>
          <a:p>
            <a:pPr indent="-285750" lvl="0" marL="285750" marR="0" rtl="0" algn="l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hu-HU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Határozat hozatal</a:t>
            </a:r>
            <a:endParaRPr/>
          </a:p>
          <a:p>
            <a:pPr indent="-285750" lvl="0" marL="285750" marR="0" rtl="0" algn="l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hu-HU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Birtokba adás: kártalanítás megfizetését követő 30 nap, építmény esetén 60 nap, kivéve: eltérő megállapodás, saját elbontás</a:t>
            </a:r>
            <a:endParaRPr/>
          </a:p>
          <a:p>
            <a:pPr indent="-285750" lvl="0" marL="285750" marR="0" rtl="0" algn="l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hu-HU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Ha nincs konkrét időpont – nem végrehajtható, kilakoltatási moratórium</a:t>
            </a:r>
            <a:endParaRPr/>
          </a:p>
        </p:txBody>
      </p:sp>
      <p:pic>
        <p:nvPicPr>
          <p:cNvPr id="391" name="Google Shape;391;p16"/>
          <p:cNvPicPr preferRelativeResize="0"/>
          <p:nvPr/>
        </p:nvPicPr>
        <p:blipFill rotWithShape="1">
          <a:blip r:embed="rId3">
            <a:alphaModFix/>
          </a:blip>
          <a:srcRect b="11052" l="0" r="98" t="60459"/>
          <a:stretch/>
        </p:blipFill>
        <p:spPr>
          <a:xfrm>
            <a:off x="0" y="4923469"/>
            <a:ext cx="12058563" cy="19345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7"/>
          <p:cNvSpPr/>
          <p:nvPr/>
        </p:nvSpPr>
        <p:spPr>
          <a:xfrm>
            <a:off x="0" y="3034484"/>
            <a:ext cx="3822491" cy="563922"/>
          </a:xfrm>
          <a:prstGeom prst="rect">
            <a:avLst/>
          </a:prstGeom>
          <a:solidFill>
            <a:srgbClr val="FBBA3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17"/>
          <p:cNvSpPr/>
          <p:nvPr/>
        </p:nvSpPr>
        <p:spPr>
          <a:xfrm>
            <a:off x="0" y="2173793"/>
            <a:ext cx="12192000" cy="755182"/>
          </a:xfrm>
          <a:prstGeom prst="rect">
            <a:avLst/>
          </a:prstGeom>
          <a:solidFill>
            <a:srgbClr val="398F9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17"/>
          <p:cNvSpPr/>
          <p:nvPr/>
        </p:nvSpPr>
        <p:spPr>
          <a:xfrm>
            <a:off x="5681272" y="1424066"/>
            <a:ext cx="6670624" cy="81844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17"/>
          <p:cNvSpPr txBox="1"/>
          <p:nvPr/>
        </p:nvSpPr>
        <p:spPr>
          <a:xfrm>
            <a:off x="251652" y="493331"/>
            <a:ext cx="1162382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3200" cap="none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MAGÁN  INGATLANOK TERÜLETSZERZÉSE </a:t>
            </a:r>
            <a:endParaRPr b="1" sz="32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401" name="Google Shape;401;p17"/>
          <p:cNvGrpSpPr/>
          <p:nvPr/>
        </p:nvGrpSpPr>
        <p:grpSpPr>
          <a:xfrm rot="5400000">
            <a:off x="5142944" y="-4352810"/>
            <a:ext cx="96410" cy="11201168"/>
            <a:chOff x="4674754" y="4146331"/>
            <a:chExt cx="69021" cy="2490952"/>
          </a:xfrm>
        </p:grpSpPr>
        <p:cxnSp>
          <p:nvCxnSpPr>
            <p:cNvPr id="402" name="Google Shape;402;p17"/>
            <p:cNvCxnSpPr/>
            <p:nvPr/>
          </p:nvCxnSpPr>
          <p:spPr>
            <a:xfrm>
              <a:off x="4709262" y="4146331"/>
              <a:ext cx="0" cy="2490952"/>
            </a:xfrm>
            <a:prstGeom prst="straightConnector1">
              <a:avLst/>
            </a:prstGeom>
            <a:noFill/>
            <a:ln cap="flat" cmpd="sng" w="19050">
              <a:solidFill>
                <a:srgbClr val="FBBA37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403" name="Google Shape;403;p17"/>
            <p:cNvSpPr/>
            <p:nvPr/>
          </p:nvSpPr>
          <p:spPr>
            <a:xfrm>
              <a:off x="4674754" y="4313538"/>
              <a:ext cx="69021" cy="2157483"/>
            </a:xfrm>
            <a:prstGeom prst="rect">
              <a:avLst/>
            </a:prstGeom>
            <a:solidFill>
              <a:srgbClr val="FBBA3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4" name="Google Shape;404;p17"/>
          <p:cNvSpPr txBox="1"/>
          <p:nvPr/>
        </p:nvSpPr>
        <p:spPr>
          <a:xfrm>
            <a:off x="5846164" y="1641939"/>
            <a:ext cx="6505732" cy="6771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20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KISAJÁTÍTÁSI ELJÁRÁS - KÁRTALANÍTÁS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05" name="Google Shape;405;p17"/>
          <p:cNvSpPr/>
          <p:nvPr/>
        </p:nvSpPr>
        <p:spPr>
          <a:xfrm>
            <a:off x="338202" y="3108068"/>
            <a:ext cx="11623825" cy="35548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8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KÁRTALANÍTÁS ELEMEI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</a:pPr>
            <a:r>
              <a:rPr lang="hu-HU" sz="18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kisajátított ingatlanrész forgalmi értéke (bruttó/nettó)</a:t>
            </a:r>
            <a:endParaRPr sz="18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</a:pPr>
            <a:r>
              <a:rPr lang="hu-HU" sz="18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más személyt (földhasználó, használó) megillető jogok megszűnésének ellenértéke 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</a:pPr>
            <a:r>
              <a:rPr lang="hu-HU" sz="18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kisajátítással kapcsolatos értékveszteség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	zöldkár (termés értéke)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	faállomány értéke (szakvélemény sokszor nem tér ki rá külön)</a:t>
            </a:r>
            <a:endParaRPr sz="18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	visszamaradó ingatlan értékcsökkenése (%)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</a:pPr>
            <a:r>
              <a:rPr lang="hu-HU" sz="18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kisajátítással kapcsolatos egyéb költségek</a:t>
            </a:r>
            <a:endParaRPr sz="18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</a:pPr>
            <a:r>
              <a:rPr lang="hu-HU" sz="18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járulékos költségek</a:t>
            </a:r>
            <a:endParaRPr/>
          </a:p>
        </p:txBody>
      </p:sp>
      <p:sp>
        <p:nvSpPr>
          <p:cNvPr id="406" name="Google Shape;406;p17"/>
          <p:cNvSpPr/>
          <p:nvPr/>
        </p:nvSpPr>
        <p:spPr>
          <a:xfrm>
            <a:off x="338202" y="2352886"/>
            <a:ext cx="642195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KÁRTALANÍTÁS: TELJES, AZONNALI, FELTÉTLEN</a:t>
            </a:r>
            <a:endParaRPr b="1"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8"/>
          <p:cNvSpPr/>
          <p:nvPr/>
        </p:nvSpPr>
        <p:spPr>
          <a:xfrm>
            <a:off x="0" y="4581815"/>
            <a:ext cx="12192000" cy="1039495"/>
          </a:xfrm>
          <a:prstGeom prst="rect">
            <a:avLst/>
          </a:prstGeom>
          <a:solidFill>
            <a:srgbClr val="398F9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18"/>
          <p:cNvSpPr/>
          <p:nvPr/>
        </p:nvSpPr>
        <p:spPr>
          <a:xfrm>
            <a:off x="3822491" y="1424066"/>
            <a:ext cx="8529405" cy="81844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18"/>
          <p:cNvSpPr txBox="1"/>
          <p:nvPr/>
        </p:nvSpPr>
        <p:spPr>
          <a:xfrm>
            <a:off x="251652" y="493331"/>
            <a:ext cx="1162382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3200" cap="none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MAGÁN  INGATLANOK TERÜLETSZERZÉSE </a:t>
            </a:r>
            <a:endParaRPr b="1" sz="32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414" name="Google Shape;414;p18"/>
          <p:cNvGrpSpPr/>
          <p:nvPr/>
        </p:nvGrpSpPr>
        <p:grpSpPr>
          <a:xfrm rot="5400000">
            <a:off x="5142944" y="-4352810"/>
            <a:ext cx="96410" cy="11201168"/>
            <a:chOff x="4674754" y="4146331"/>
            <a:chExt cx="69021" cy="2490952"/>
          </a:xfrm>
        </p:grpSpPr>
        <p:cxnSp>
          <p:nvCxnSpPr>
            <p:cNvPr id="415" name="Google Shape;415;p18"/>
            <p:cNvCxnSpPr/>
            <p:nvPr/>
          </p:nvCxnSpPr>
          <p:spPr>
            <a:xfrm>
              <a:off x="4709262" y="4146331"/>
              <a:ext cx="0" cy="2490952"/>
            </a:xfrm>
            <a:prstGeom prst="straightConnector1">
              <a:avLst/>
            </a:prstGeom>
            <a:noFill/>
            <a:ln cap="flat" cmpd="sng" w="19050">
              <a:solidFill>
                <a:srgbClr val="FBBA37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416" name="Google Shape;416;p18"/>
            <p:cNvSpPr/>
            <p:nvPr/>
          </p:nvSpPr>
          <p:spPr>
            <a:xfrm>
              <a:off x="4674754" y="4313538"/>
              <a:ext cx="69021" cy="2157483"/>
            </a:xfrm>
            <a:prstGeom prst="rect">
              <a:avLst/>
            </a:prstGeom>
            <a:solidFill>
              <a:srgbClr val="FBBA3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7" name="Google Shape;417;p18"/>
          <p:cNvSpPr txBox="1"/>
          <p:nvPr/>
        </p:nvSpPr>
        <p:spPr>
          <a:xfrm>
            <a:off x="4107305" y="1641939"/>
            <a:ext cx="8244591" cy="6771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20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KISAJÁTÍTÁSI ELJÁRÁS – VISSZAMARADÓ INGATLAN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18" name="Google Shape;418;p18"/>
          <p:cNvSpPr/>
          <p:nvPr/>
        </p:nvSpPr>
        <p:spPr>
          <a:xfrm>
            <a:off x="471186" y="2588470"/>
            <a:ext cx="11519452" cy="20621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8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Visszamaradó ingatlanrészt ki kell sajátítani, ha a tulajdonos kéri és:</a:t>
            </a:r>
            <a:endParaRPr b="1" sz="18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</a:pPr>
            <a:r>
              <a:rPr lang="hu-HU" sz="18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eredeti céljára használhatatlanná válik</a:t>
            </a:r>
            <a:endParaRPr sz="18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</a:pPr>
            <a:r>
              <a:rPr lang="hu-HU" sz="18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ingatlannal kapcsolatos jog vagy foglalkozás gyakorlása lehetetlenné vagy számottevően költségesebbé válik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</a:pPr>
            <a:r>
              <a:rPr lang="hu-HU" sz="18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gazdaságos értékesítése nem lehetséges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19" name="Google Shape;419;p18"/>
          <p:cNvSpPr/>
          <p:nvPr/>
        </p:nvSpPr>
        <p:spPr>
          <a:xfrm>
            <a:off x="338202" y="4761358"/>
            <a:ext cx="1153727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Alapvetően szakértői kérdés, de mérlegelni kell vételi ajánlat, adásvételi szerződés megkötésekor, kisajátítási határozat megtámadásakor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9"/>
          <p:cNvSpPr/>
          <p:nvPr/>
        </p:nvSpPr>
        <p:spPr>
          <a:xfrm>
            <a:off x="0" y="3751682"/>
            <a:ext cx="3822491" cy="476457"/>
          </a:xfrm>
          <a:prstGeom prst="rect">
            <a:avLst/>
          </a:prstGeom>
          <a:solidFill>
            <a:srgbClr val="FBBA3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19"/>
          <p:cNvSpPr/>
          <p:nvPr/>
        </p:nvSpPr>
        <p:spPr>
          <a:xfrm>
            <a:off x="0" y="2370597"/>
            <a:ext cx="6303146" cy="496489"/>
          </a:xfrm>
          <a:prstGeom prst="rect">
            <a:avLst/>
          </a:prstGeom>
          <a:solidFill>
            <a:srgbClr val="FBBA3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19"/>
          <p:cNvSpPr/>
          <p:nvPr/>
        </p:nvSpPr>
        <p:spPr>
          <a:xfrm>
            <a:off x="2638269" y="1424066"/>
            <a:ext cx="9713627" cy="81844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19"/>
          <p:cNvSpPr txBox="1"/>
          <p:nvPr/>
        </p:nvSpPr>
        <p:spPr>
          <a:xfrm>
            <a:off x="251652" y="493331"/>
            <a:ext cx="1162382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3200" cap="none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MAGÁN  INGATLANOK TERÜLETSZERZÉSE </a:t>
            </a:r>
            <a:endParaRPr b="1" sz="32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428" name="Google Shape;428;p19"/>
          <p:cNvGrpSpPr/>
          <p:nvPr/>
        </p:nvGrpSpPr>
        <p:grpSpPr>
          <a:xfrm rot="5400000">
            <a:off x="5142944" y="-4352810"/>
            <a:ext cx="96410" cy="11201168"/>
            <a:chOff x="4674754" y="4146331"/>
            <a:chExt cx="69021" cy="2490952"/>
          </a:xfrm>
        </p:grpSpPr>
        <p:cxnSp>
          <p:nvCxnSpPr>
            <p:cNvPr id="429" name="Google Shape;429;p19"/>
            <p:cNvCxnSpPr/>
            <p:nvPr/>
          </p:nvCxnSpPr>
          <p:spPr>
            <a:xfrm>
              <a:off x="4709262" y="4146331"/>
              <a:ext cx="0" cy="2490952"/>
            </a:xfrm>
            <a:prstGeom prst="straightConnector1">
              <a:avLst/>
            </a:prstGeom>
            <a:noFill/>
            <a:ln cap="flat" cmpd="sng" w="19050">
              <a:solidFill>
                <a:srgbClr val="FBBA37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430" name="Google Shape;430;p19"/>
            <p:cNvSpPr/>
            <p:nvPr/>
          </p:nvSpPr>
          <p:spPr>
            <a:xfrm>
              <a:off x="4674754" y="4313538"/>
              <a:ext cx="69021" cy="2157483"/>
            </a:xfrm>
            <a:prstGeom prst="rect">
              <a:avLst/>
            </a:prstGeom>
            <a:solidFill>
              <a:srgbClr val="FBBA3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1" name="Google Shape;431;p19"/>
          <p:cNvSpPr txBox="1"/>
          <p:nvPr/>
        </p:nvSpPr>
        <p:spPr>
          <a:xfrm>
            <a:off x="2788171" y="1641939"/>
            <a:ext cx="9563726" cy="6771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20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KISAJÁTÍTÁSI ELJÁRÁS – KÖLTSÉGEK, JÁRULÉKOS KÖLTSÉGEK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32" name="Google Shape;432;p19"/>
          <p:cNvSpPr/>
          <p:nvPr/>
        </p:nvSpPr>
        <p:spPr>
          <a:xfrm>
            <a:off x="251652" y="2460383"/>
            <a:ext cx="11623825" cy="31239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6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KISAJÁTÍTÁSSAL KAPCSOLATOS EGYÉB KÖLTSÉGEK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5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elvégzett mezőgazdasági munkák értéke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kerítés-áthelyezés (birtokba vétel, kikényszerítés)</a:t>
            </a:r>
            <a:endParaRPr sz="16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6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JÁRULÉKOS KÖLTSÉGEK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költözködés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üzemáttelepítés, üzemátszervezés (vadfarm, kacsatelep, Shagya ménes, öntözőrendszer, üveggyár-légszűrőrendszer) (az ingatlanok értékét jelentősen meghaladó összegek, nehezen tervezhető előre)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Termeléskiesés, bevételkiesés, egyéb hátrányok kiküszöbölése</a:t>
            </a:r>
            <a:endParaRPr sz="16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"/>
          <p:cNvPicPr preferRelativeResize="0"/>
          <p:nvPr/>
        </p:nvPicPr>
        <p:blipFill rotWithShape="1">
          <a:blip r:embed="rId3">
            <a:alphaModFix/>
          </a:blip>
          <a:srcRect b="28929" l="0" r="0" t="46710"/>
          <a:stretch/>
        </p:blipFill>
        <p:spPr>
          <a:xfrm>
            <a:off x="0" y="5403866"/>
            <a:ext cx="12192000" cy="197988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"/>
          <p:cNvSpPr txBox="1"/>
          <p:nvPr/>
        </p:nvSpPr>
        <p:spPr>
          <a:xfrm>
            <a:off x="-585017" y="399699"/>
            <a:ext cx="5556259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320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CÉGTÖRTÉNET</a:t>
            </a:r>
            <a:endParaRPr b="1" sz="3200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108" name="Google Shape;108;p2"/>
          <p:cNvGrpSpPr/>
          <p:nvPr/>
        </p:nvGrpSpPr>
        <p:grpSpPr>
          <a:xfrm rot="5400000">
            <a:off x="2363346" y="-1260663"/>
            <a:ext cx="98038" cy="4824728"/>
            <a:chOff x="4678210" y="4146331"/>
            <a:chExt cx="69021" cy="2490952"/>
          </a:xfrm>
        </p:grpSpPr>
        <p:cxnSp>
          <p:nvCxnSpPr>
            <p:cNvPr id="109" name="Google Shape;109;p2"/>
            <p:cNvCxnSpPr/>
            <p:nvPr/>
          </p:nvCxnSpPr>
          <p:spPr>
            <a:xfrm>
              <a:off x="4709262" y="4146331"/>
              <a:ext cx="0" cy="2490952"/>
            </a:xfrm>
            <a:prstGeom prst="straightConnector1">
              <a:avLst/>
            </a:prstGeom>
            <a:noFill/>
            <a:ln cap="flat" cmpd="sng" w="19050">
              <a:solidFill>
                <a:srgbClr val="FBBA37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10" name="Google Shape;110;p2"/>
            <p:cNvSpPr/>
            <p:nvPr/>
          </p:nvSpPr>
          <p:spPr>
            <a:xfrm>
              <a:off x="4678210" y="4637375"/>
              <a:ext cx="69021" cy="1701985"/>
            </a:xfrm>
            <a:prstGeom prst="rect">
              <a:avLst/>
            </a:prstGeom>
            <a:solidFill>
              <a:srgbClr val="FBBA3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11" name="Google Shape;111;p2"/>
          <p:cNvCxnSpPr/>
          <p:nvPr/>
        </p:nvCxnSpPr>
        <p:spPr>
          <a:xfrm>
            <a:off x="4148452" y="3665953"/>
            <a:ext cx="500062" cy="0"/>
          </a:xfrm>
          <a:prstGeom prst="straightConnector1">
            <a:avLst/>
          </a:prstGeom>
          <a:noFill/>
          <a:ln cap="flat" cmpd="sng" w="38100">
            <a:solidFill>
              <a:srgbClr val="FBBA37"/>
            </a:solidFill>
            <a:prstDash val="solid"/>
            <a:miter lim="800000"/>
            <a:headEnd len="sm" w="sm" type="none"/>
            <a:tailEnd len="med" w="med" type="triangle"/>
          </a:ln>
        </p:spPr>
      </p:cxnSp>
      <p:grpSp>
        <p:nvGrpSpPr>
          <p:cNvPr id="112" name="Google Shape;112;p2"/>
          <p:cNvGrpSpPr/>
          <p:nvPr/>
        </p:nvGrpSpPr>
        <p:grpSpPr>
          <a:xfrm>
            <a:off x="765944" y="1477320"/>
            <a:ext cx="11012528" cy="3637859"/>
            <a:chOff x="870719" y="1517619"/>
            <a:chExt cx="11012528" cy="3637859"/>
          </a:xfrm>
        </p:grpSpPr>
        <p:grpSp>
          <p:nvGrpSpPr>
            <p:cNvPr id="113" name="Google Shape;113;p2"/>
            <p:cNvGrpSpPr/>
            <p:nvPr/>
          </p:nvGrpSpPr>
          <p:grpSpPr>
            <a:xfrm>
              <a:off x="870720" y="1517619"/>
              <a:ext cx="10774402" cy="3533803"/>
              <a:chOff x="575165" y="973685"/>
              <a:chExt cx="10774402" cy="3183183"/>
            </a:xfrm>
          </p:grpSpPr>
          <p:sp>
            <p:nvSpPr>
              <p:cNvPr id="114" name="Google Shape;114;p2"/>
              <p:cNvSpPr txBox="1"/>
              <p:nvPr/>
            </p:nvSpPr>
            <p:spPr>
              <a:xfrm>
                <a:off x="575165" y="1008529"/>
                <a:ext cx="2961653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hu-HU" sz="1800">
                    <a:solidFill>
                      <a:srgbClr val="595959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1999. NOVEMBER 16.</a:t>
                </a:r>
                <a:endParaRPr b="1" sz="1800">
                  <a:solidFill>
                    <a:srgbClr val="595959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15" name="Google Shape;115;p2"/>
              <p:cNvSpPr txBox="1"/>
              <p:nvPr/>
            </p:nvSpPr>
            <p:spPr>
              <a:xfrm>
                <a:off x="3845954" y="973685"/>
                <a:ext cx="7503613" cy="6653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hu-HU" sz="1600">
                    <a:solidFill>
                      <a:srgbClr val="595959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ALAPÍTÁS -  NEMZETI AUTÓPÁLYA ZRT.</a:t>
                </a:r>
                <a:endParaRPr/>
              </a:p>
              <a:p>
                <a:pPr indent="0" lvl="0" marL="0" marR="0" rtl="0" algn="l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hu-HU" sz="1400">
                    <a:solidFill>
                      <a:srgbClr val="595959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Cél: a magyarországi gyorsforgalmi úthálózat fejlesztése</a:t>
                </a:r>
                <a:endParaRPr sz="1400">
                  <a:solidFill>
                    <a:srgbClr val="595959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16" name="Google Shape;116;p2"/>
              <p:cNvSpPr txBox="1"/>
              <p:nvPr/>
            </p:nvSpPr>
            <p:spPr>
              <a:xfrm>
                <a:off x="606339" y="2426286"/>
                <a:ext cx="2961653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hu-HU" sz="1800">
                    <a:solidFill>
                      <a:srgbClr val="595959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2007. </a:t>
                </a:r>
                <a:endParaRPr b="1" sz="1800">
                  <a:solidFill>
                    <a:srgbClr val="595959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17" name="Google Shape;117;p2"/>
              <p:cNvSpPr txBox="1"/>
              <p:nvPr/>
            </p:nvSpPr>
            <p:spPr>
              <a:xfrm>
                <a:off x="3821333" y="2436598"/>
                <a:ext cx="6665647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hu-HU" sz="1600">
                    <a:solidFill>
                      <a:srgbClr val="595959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VASÚTFEJLESZTÉSI FELADATOK ÁTVÉTELE A MÁV ZRT.-TŐL</a:t>
                </a:r>
                <a:endParaRPr sz="1600">
                  <a:solidFill>
                    <a:srgbClr val="595959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18" name="Google Shape;118;p2"/>
              <p:cNvSpPr txBox="1"/>
              <p:nvPr/>
            </p:nvSpPr>
            <p:spPr>
              <a:xfrm>
                <a:off x="4457734" y="2805574"/>
                <a:ext cx="3023403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hu-HU" sz="1600">
                    <a:solidFill>
                      <a:srgbClr val="595959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NÉVVÁLTOZÁS: NIF ZRT.</a:t>
                </a:r>
                <a:endParaRPr sz="1600">
                  <a:solidFill>
                    <a:srgbClr val="595959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19" name="Google Shape;119;p2"/>
              <p:cNvSpPr txBox="1"/>
              <p:nvPr/>
            </p:nvSpPr>
            <p:spPr>
              <a:xfrm>
                <a:off x="3845954" y="3364031"/>
                <a:ext cx="7069931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hu-HU" sz="1600">
                    <a:solidFill>
                      <a:srgbClr val="595959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INTERMODÁLIS CSOMÓPONTOK ELŐKÉSZÍTÉSE, MEGVALÓSÍTÁSA</a:t>
                </a:r>
                <a:endParaRPr sz="1600">
                  <a:solidFill>
                    <a:srgbClr val="595959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20" name="Google Shape;120;p2"/>
              <p:cNvSpPr txBox="1"/>
              <p:nvPr/>
            </p:nvSpPr>
            <p:spPr>
              <a:xfrm>
                <a:off x="623371" y="3339603"/>
                <a:ext cx="2961653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hu-HU" sz="1800">
                    <a:solidFill>
                      <a:srgbClr val="595959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2015. </a:t>
                </a:r>
                <a:endParaRPr b="1" sz="1800">
                  <a:solidFill>
                    <a:srgbClr val="595959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cxnSp>
            <p:nvCxnSpPr>
              <p:cNvPr id="121" name="Google Shape;121;p2"/>
              <p:cNvCxnSpPr>
                <a:stCxn id="122" idx="4"/>
                <a:endCxn id="123" idx="4"/>
              </p:cNvCxnSpPr>
              <p:nvPr/>
            </p:nvCxnSpPr>
            <p:spPr>
              <a:xfrm flipH="1">
                <a:off x="3656397" y="1265768"/>
                <a:ext cx="1200" cy="289110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595959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sp>
            <p:nvSpPr>
              <p:cNvPr id="122" name="Google Shape;122;p2"/>
              <p:cNvSpPr/>
              <p:nvPr/>
            </p:nvSpPr>
            <p:spPr>
              <a:xfrm>
                <a:off x="3585024" y="1120622"/>
                <a:ext cx="145146" cy="145146"/>
              </a:xfrm>
              <a:prstGeom prst="ellipse">
                <a:avLst/>
              </a:prstGeom>
              <a:solidFill>
                <a:srgbClr val="FBBA3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3583800" y="4011682"/>
                <a:ext cx="145146" cy="145146"/>
              </a:xfrm>
              <a:prstGeom prst="ellipse">
                <a:avLst/>
              </a:prstGeom>
              <a:solidFill>
                <a:srgbClr val="FBBA3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4" name="Google Shape;124;p2"/>
            <p:cNvSpPr txBox="1"/>
            <p:nvPr/>
          </p:nvSpPr>
          <p:spPr>
            <a:xfrm>
              <a:off x="4141509" y="2463717"/>
              <a:ext cx="7741738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-HU" sz="1600">
                  <a:solidFill>
                    <a:srgbClr val="595959"/>
                  </a:solidFill>
                  <a:latin typeface="Verdana"/>
                  <a:ea typeface="Verdana"/>
                  <a:cs typeface="Verdana"/>
                  <a:sym typeface="Verdana"/>
                </a:rPr>
                <a:t>AZ UKIG MEGSZŰNÉSE UTÁN AZ EGYÉB KÖZUTAS PROJEKTEK ÁTVÉTELE</a:t>
              </a:r>
              <a:endParaRPr sz="160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25" name="Google Shape;125;p2"/>
            <p:cNvSpPr txBox="1"/>
            <p:nvPr/>
          </p:nvSpPr>
          <p:spPr>
            <a:xfrm>
              <a:off x="870719" y="2444744"/>
              <a:ext cx="2961653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hu-HU" sz="1800">
                  <a:solidFill>
                    <a:srgbClr val="595959"/>
                  </a:solidFill>
                  <a:latin typeface="Verdana"/>
                  <a:ea typeface="Verdana"/>
                  <a:cs typeface="Verdana"/>
                  <a:sym typeface="Verdana"/>
                </a:rPr>
                <a:t>2006. </a:t>
              </a:r>
              <a:endParaRPr b="1" sz="180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26" name="Google Shape;126;p2"/>
            <p:cNvSpPr txBox="1"/>
            <p:nvPr/>
          </p:nvSpPr>
          <p:spPr>
            <a:xfrm>
              <a:off x="910410" y="4786146"/>
              <a:ext cx="2961653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hu-HU" sz="1800">
                  <a:solidFill>
                    <a:srgbClr val="595959"/>
                  </a:solidFill>
                  <a:latin typeface="Verdana"/>
                  <a:ea typeface="Verdana"/>
                  <a:cs typeface="Verdana"/>
                  <a:sym typeface="Verdana"/>
                </a:rPr>
                <a:t>2016. </a:t>
              </a:r>
              <a:endParaRPr b="1" sz="180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27" name="Google Shape;127;p2"/>
            <p:cNvSpPr txBox="1"/>
            <p:nvPr/>
          </p:nvSpPr>
          <p:spPr>
            <a:xfrm>
              <a:off x="4112882" y="4801747"/>
              <a:ext cx="7069931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-HU" sz="1600">
                  <a:solidFill>
                    <a:srgbClr val="595959"/>
                  </a:solidFill>
                  <a:latin typeface="Verdana"/>
                  <a:ea typeface="Verdana"/>
                  <a:cs typeface="Verdana"/>
                  <a:sym typeface="Verdana"/>
                </a:rPr>
                <a:t>ÖNÁLLÓ KERÉKPÁRÚT FEJLESZTÉSI PROJEKTEK</a:t>
              </a:r>
              <a:endParaRPr sz="160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128" name="Google Shape;128;p2"/>
          <p:cNvSpPr/>
          <p:nvPr/>
        </p:nvSpPr>
        <p:spPr>
          <a:xfrm>
            <a:off x="3774580" y="2512128"/>
            <a:ext cx="145146" cy="161133"/>
          </a:xfrm>
          <a:prstGeom prst="ellipse">
            <a:avLst/>
          </a:prstGeom>
          <a:solidFill>
            <a:srgbClr val="FBBA3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2"/>
          <p:cNvSpPr/>
          <p:nvPr/>
        </p:nvSpPr>
        <p:spPr>
          <a:xfrm>
            <a:off x="3781763" y="3203352"/>
            <a:ext cx="145146" cy="161133"/>
          </a:xfrm>
          <a:prstGeom prst="ellipse">
            <a:avLst/>
          </a:prstGeom>
          <a:solidFill>
            <a:srgbClr val="FBBA3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2"/>
          <p:cNvSpPr/>
          <p:nvPr/>
        </p:nvSpPr>
        <p:spPr>
          <a:xfrm>
            <a:off x="3773633" y="4198841"/>
            <a:ext cx="145146" cy="161133"/>
          </a:xfrm>
          <a:prstGeom prst="ellipse">
            <a:avLst/>
          </a:prstGeom>
          <a:solidFill>
            <a:srgbClr val="FBBA3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7186" y="-660376"/>
            <a:ext cx="12294245" cy="8194666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20"/>
          <p:cNvSpPr/>
          <p:nvPr/>
        </p:nvSpPr>
        <p:spPr>
          <a:xfrm>
            <a:off x="5874" y="3124198"/>
            <a:ext cx="12231186" cy="4317640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20"/>
          <p:cNvSpPr/>
          <p:nvPr/>
        </p:nvSpPr>
        <p:spPr>
          <a:xfrm>
            <a:off x="-33308" y="3124198"/>
            <a:ext cx="12270368" cy="4317640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20"/>
          <p:cNvSpPr/>
          <p:nvPr/>
        </p:nvSpPr>
        <p:spPr>
          <a:xfrm>
            <a:off x="-57186" y="3124197"/>
            <a:ext cx="12318121" cy="4317639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42" name="Google Shape;442;p20"/>
          <p:cNvGrpSpPr/>
          <p:nvPr/>
        </p:nvGrpSpPr>
        <p:grpSpPr>
          <a:xfrm>
            <a:off x="3274680" y="3525889"/>
            <a:ext cx="82076" cy="2641450"/>
            <a:chOff x="4669204" y="4146331"/>
            <a:chExt cx="82076" cy="2490952"/>
          </a:xfrm>
        </p:grpSpPr>
        <p:cxnSp>
          <p:nvCxnSpPr>
            <p:cNvPr id="443" name="Google Shape;443;p20"/>
            <p:cNvCxnSpPr/>
            <p:nvPr/>
          </p:nvCxnSpPr>
          <p:spPr>
            <a:xfrm>
              <a:off x="4709262" y="4146331"/>
              <a:ext cx="0" cy="2490952"/>
            </a:xfrm>
            <a:prstGeom prst="straightConnector1">
              <a:avLst/>
            </a:prstGeom>
            <a:noFill/>
            <a:ln cap="flat" cmpd="sng" w="19050">
              <a:solidFill>
                <a:srgbClr val="FBBA37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444" name="Google Shape;444;p20"/>
            <p:cNvSpPr/>
            <p:nvPr/>
          </p:nvSpPr>
          <p:spPr>
            <a:xfrm>
              <a:off x="4669204" y="4384386"/>
              <a:ext cx="82076" cy="1981186"/>
            </a:xfrm>
            <a:prstGeom prst="rect">
              <a:avLst/>
            </a:prstGeom>
            <a:solidFill>
              <a:srgbClr val="FBBA3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5" name="Google Shape;445;p20"/>
          <p:cNvSpPr/>
          <p:nvPr/>
        </p:nvSpPr>
        <p:spPr>
          <a:xfrm>
            <a:off x="308852" y="3815641"/>
            <a:ext cx="255427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2400">
                <a:solidFill>
                  <a:srgbClr val="FBBA37"/>
                </a:solidFill>
                <a:latin typeface="Verdana"/>
                <a:ea typeface="Verdana"/>
                <a:cs typeface="Verdana"/>
                <a:sym typeface="Verdana"/>
              </a:rPr>
              <a:t>Fontos tényezők</a:t>
            </a:r>
            <a:endParaRPr b="1" sz="24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46" name="Google Shape;446;p20"/>
          <p:cNvSpPr/>
          <p:nvPr/>
        </p:nvSpPr>
        <p:spPr>
          <a:xfrm>
            <a:off x="3781886" y="3031746"/>
            <a:ext cx="8410113" cy="42780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1" lang="hu-HU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Kstv. - elsődlegesen  piaci összehasonlító adatokon alapuló értékelés (NAV adatok, megvalósult jogügyletek)</a:t>
            </a:r>
            <a:endParaRPr/>
          </a:p>
          <a:p>
            <a:pPr indent="-285750" lvl="0" marL="285750" marR="0" rtl="0" algn="l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1" lang="hu-HU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Ingatlan fekvése szerint leghasonlóbb adatok (kt.-bt.-zk., Lke/Gksz-Gip)</a:t>
            </a:r>
            <a:endParaRPr b="1"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285750" marR="0" rtl="0" algn="l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1" lang="hu-HU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Övezeti besorolás (beruházás előtti állapot Kstv 9.§ (4))</a:t>
            </a:r>
            <a:endParaRPr/>
          </a:p>
          <a:p>
            <a:pPr indent="-285750" lvl="0" marL="285750" marR="0" rtl="0" algn="l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1" lang="hu-HU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Részleges érintettség, műszaki kár (költség alapú módszer)</a:t>
            </a:r>
            <a:endParaRPr b="1"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285750" marR="0" rtl="0" algn="l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1" lang="hu-HU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Értékcsökkenés</a:t>
            </a:r>
            <a:endParaRPr/>
          </a:p>
        </p:txBody>
      </p:sp>
      <p:sp>
        <p:nvSpPr>
          <p:cNvPr id="447" name="Google Shape;447;p20"/>
          <p:cNvSpPr/>
          <p:nvPr/>
        </p:nvSpPr>
        <p:spPr>
          <a:xfrm>
            <a:off x="2499556" y="892145"/>
            <a:ext cx="9713627" cy="81844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20"/>
          <p:cNvSpPr txBox="1"/>
          <p:nvPr/>
        </p:nvSpPr>
        <p:spPr>
          <a:xfrm>
            <a:off x="2649458" y="1110018"/>
            <a:ext cx="9563726" cy="6771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20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KISAJÁTÍTÁSI SZAKÉRTŐI VÉLEMÉNYEK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1"/>
          <p:cNvSpPr/>
          <p:nvPr/>
        </p:nvSpPr>
        <p:spPr>
          <a:xfrm>
            <a:off x="-164893" y="2267817"/>
            <a:ext cx="12356893" cy="524656"/>
          </a:xfrm>
          <a:prstGeom prst="rect">
            <a:avLst/>
          </a:prstGeom>
          <a:solidFill>
            <a:srgbClr val="FBBA3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21"/>
          <p:cNvSpPr/>
          <p:nvPr/>
        </p:nvSpPr>
        <p:spPr>
          <a:xfrm>
            <a:off x="3402767" y="1496812"/>
            <a:ext cx="8949129" cy="629586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21"/>
          <p:cNvSpPr txBox="1"/>
          <p:nvPr/>
        </p:nvSpPr>
        <p:spPr>
          <a:xfrm>
            <a:off x="251652" y="493331"/>
            <a:ext cx="1162382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3200" cap="none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INGATLANOK ÉRTÉKELÉSE </a:t>
            </a:r>
            <a:endParaRPr b="1" sz="32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457" name="Google Shape;457;p21"/>
          <p:cNvGrpSpPr/>
          <p:nvPr/>
        </p:nvGrpSpPr>
        <p:grpSpPr>
          <a:xfrm rot="5400000">
            <a:off x="5142944" y="-4352810"/>
            <a:ext cx="96410" cy="11201168"/>
            <a:chOff x="4674754" y="4146331"/>
            <a:chExt cx="69021" cy="2490952"/>
          </a:xfrm>
        </p:grpSpPr>
        <p:cxnSp>
          <p:nvCxnSpPr>
            <p:cNvPr id="458" name="Google Shape;458;p21"/>
            <p:cNvCxnSpPr/>
            <p:nvPr/>
          </p:nvCxnSpPr>
          <p:spPr>
            <a:xfrm>
              <a:off x="4709262" y="4146331"/>
              <a:ext cx="0" cy="2490952"/>
            </a:xfrm>
            <a:prstGeom prst="straightConnector1">
              <a:avLst/>
            </a:prstGeom>
            <a:noFill/>
            <a:ln cap="flat" cmpd="sng" w="19050">
              <a:solidFill>
                <a:srgbClr val="FBBA37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459" name="Google Shape;459;p21"/>
            <p:cNvSpPr/>
            <p:nvPr/>
          </p:nvSpPr>
          <p:spPr>
            <a:xfrm>
              <a:off x="4674754" y="4313538"/>
              <a:ext cx="69021" cy="2157483"/>
            </a:xfrm>
            <a:prstGeom prst="rect">
              <a:avLst/>
            </a:prstGeom>
            <a:solidFill>
              <a:srgbClr val="FBBA3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0" name="Google Shape;460;p21"/>
          <p:cNvSpPr txBox="1"/>
          <p:nvPr/>
        </p:nvSpPr>
        <p:spPr>
          <a:xfrm>
            <a:off x="3567659" y="1594616"/>
            <a:ext cx="9563726" cy="6771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20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KISAJÁTÍTÁSI SZAKVÉLEMÉNYEK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61" name="Google Shape;461;p21"/>
          <p:cNvSpPr/>
          <p:nvPr/>
        </p:nvSpPr>
        <p:spPr>
          <a:xfrm>
            <a:off x="814621" y="2334703"/>
            <a:ext cx="1153727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8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A szakvéleményekkel kapcsolatos észrevételek, problémák</a:t>
            </a:r>
            <a:endParaRPr b="1" sz="18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62" name="Google Shape;462;p21"/>
          <p:cNvSpPr/>
          <p:nvPr/>
        </p:nvSpPr>
        <p:spPr>
          <a:xfrm>
            <a:off x="251651" y="2977583"/>
            <a:ext cx="11777592" cy="50167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▪"/>
            </a:pPr>
            <a:r>
              <a:rPr lang="hu-HU" sz="18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NAV adatszolgáltatási nehézségek (nem megfelelő válogatás, hiányos adatok, megváltozott az ingatlan)</a:t>
            </a:r>
            <a:endParaRPr/>
          </a:p>
          <a:p>
            <a:pPr indent="-228600" lvl="0" marL="3429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▪"/>
            </a:pPr>
            <a:r>
              <a:rPr lang="hu-HU" sz="18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Kínálati, konjunkturális (speciális ügylet) vagy nem megfelelő adatok felhasználása (pl: jelentősen eltérő méret, beépített vagy beépítetlen ingatlan)</a:t>
            </a:r>
            <a:endParaRPr sz="18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28600" lvl="0" marL="3429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▪"/>
            </a:pPr>
            <a:r>
              <a:rPr lang="hu-HU" sz="18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Jövőbeli hasznosítások figyelembevétele (tervezett funkcióváltás/beépítés vagy megvalósult fejlesztés)</a:t>
            </a:r>
            <a:endParaRPr sz="18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28600" lvl="0" marL="3429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▪"/>
            </a:pPr>
            <a:r>
              <a:rPr lang="hu-HU" sz="18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Eltúlzott korrekciók alkalmazása (25/1997. PM / max. 30 (50) % /) és 54/1997. FM rendelet hiányossága, eltúlzott korrekció = nem alkalmas adatok)</a:t>
            </a:r>
            <a:endParaRPr/>
          </a:p>
          <a:p>
            <a:pPr indent="-228600" lvl="0" marL="3429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28600" lvl="0" marL="3429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28600" lvl="0" marL="3429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28600" lvl="0" marL="3429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2"/>
          <p:cNvSpPr/>
          <p:nvPr/>
        </p:nvSpPr>
        <p:spPr>
          <a:xfrm>
            <a:off x="-164893" y="2267817"/>
            <a:ext cx="12356893" cy="524656"/>
          </a:xfrm>
          <a:prstGeom prst="rect">
            <a:avLst/>
          </a:prstGeom>
          <a:solidFill>
            <a:srgbClr val="FBBA3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22"/>
          <p:cNvSpPr/>
          <p:nvPr/>
        </p:nvSpPr>
        <p:spPr>
          <a:xfrm>
            <a:off x="3402767" y="1496812"/>
            <a:ext cx="8949129" cy="629586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22"/>
          <p:cNvSpPr txBox="1"/>
          <p:nvPr/>
        </p:nvSpPr>
        <p:spPr>
          <a:xfrm>
            <a:off x="251652" y="493331"/>
            <a:ext cx="1162382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3200" cap="none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INGATLANOK ÉRTÉKELÉSE </a:t>
            </a:r>
            <a:endParaRPr b="1" sz="32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471" name="Google Shape;471;p22"/>
          <p:cNvGrpSpPr/>
          <p:nvPr/>
        </p:nvGrpSpPr>
        <p:grpSpPr>
          <a:xfrm rot="5400000">
            <a:off x="5142944" y="-4352810"/>
            <a:ext cx="96410" cy="11201168"/>
            <a:chOff x="4674754" y="4146331"/>
            <a:chExt cx="69021" cy="2490952"/>
          </a:xfrm>
        </p:grpSpPr>
        <p:cxnSp>
          <p:nvCxnSpPr>
            <p:cNvPr id="472" name="Google Shape;472;p22"/>
            <p:cNvCxnSpPr/>
            <p:nvPr/>
          </p:nvCxnSpPr>
          <p:spPr>
            <a:xfrm>
              <a:off x="4709262" y="4146331"/>
              <a:ext cx="0" cy="2490952"/>
            </a:xfrm>
            <a:prstGeom prst="straightConnector1">
              <a:avLst/>
            </a:prstGeom>
            <a:noFill/>
            <a:ln cap="flat" cmpd="sng" w="19050">
              <a:solidFill>
                <a:srgbClr val="FBBA37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473" name="Google Shape;473;p22"/>
            <p:cNvSpPr/>
            <p:nvPr/>
          </p:nvSpPr>
          <p:spPr>
            <a:xfrm>
              <a:off x="4674754" y="4313538"/>
              <a:ext cx="69021" cy="2157483"/>
            </a:xfrm>
            <a:prstGeom prst="rect">
              <a:avLst/>
            </a:prstGeom>
            <a:solidFill>
              <a:srgbClr val="FBBA3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4" name="Google Shape;474;p22"/>
          <p:cNvSpPr txBox="1"/>
          <p:nvPr/>
        </p:nvSpPr>
        <p:spPr>
          <a:xfrm>
            <a:off x="3567659" y="1594616"/>
            <a:ext cx="9563726" cy="6771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20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KISAJÁTÍTÁSI SZAKVÉLEMÉNYEK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75" name="Google Shape;475;p22"/>
          <p:cNvSpPr/>
          <p:nvPr/>
        </p:nvSpPr>
        <p:spPr>
          <a:xfrm>
            <a:off x="814621" y="2334703"/>
            <a:ext cx="1153727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8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A szakvéleményekkel kapcsolatos észrevételek, problémák</a:t>
            </a:r>
            <a:endParaRPr b="1" sz="18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76" name="Google Shape;476;p22"/>
          <p:cNvSpPr/>
          <p:nvPr/>
        </p:nvSpPr>
        <p:spPr>
          <a:xfrm>
            <a:off x="251651" y="2977583"/>
            <a:ext cx="11768714" cy="55245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▪"/>
            </a:pPr>
            <a:r>
              <a:rPr lang="hu-HU" sz="18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Értékcsökkenés mértéke (szubjektivitás, jövőbeli feltételezések (pl: beruházás negatív hatása = idő előtti))</a:t>
            </a:r>
            <a:endParaRPr/>
          </a:p>
          <a:p>
            <a:pPr indent="-228600" lvl="0" marL="3429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▪"/>
            </a:pPr>
            <a:r>
              <a:rPr lang="hu-HU" sz="18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Korlátozottan forgalomképes ingatlanok értékelése (út, árok, csatorna, stb. művelési ág szorzó), eltérő módszerek</a:t>
            </a:r>
            <a:endParaRPr sz="18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28600" lvl="0" marL="3429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▪"/>
            </a:pPr>
            <a:r>
              <a:rPr lang="hu-HU" sz="18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Műtárgyak értékelése költségalapon, piaci korrekció alkalmazása (műszaki kár, pl.: útburkolat)</a:t>
            </a:r>
            <a:endParaRPr sz="18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28600" lvl="0" marL="3429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▪"/>
            </a:pPr>
            <a:r>
              <a:rPr lang="hu-HU" sz="18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Gyümölcsös ültetvények (pl: hegybírói nyilatkozat hitelessége)</a:t>
            </a:r>
            <a:endParaRPr/>
          </a:p>
          <a:p>
            <a:pPr indent="-228600" lvl="0" marL="3429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28600" lvl="0" marL="3429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28600" lvl="0" marL="3429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28600" lvl="0" marL="3429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28600" lvl="0" marL="3429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28600" lvl="0" marL="3429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28600" lvl="0" marL="3429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3"/>
          <p:cNvSpPr/>
          <p:nvPr/>
        </p:nvSpPr>
        <p:spPr>
          <a:xfrm>
            <a:off x="-164893" y="2267817"/>
            <a:ext cx="12356893" cy="524656"/>
          </a:xfrm>
          <a:prstGeom prst="rect">
            <a:avLst/>
          </a:prstGeom>
          <a:solidFill>
            <a:srgbClr val="FBBA3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p23"/>
          <p:cNvSpPr/>
          <p:nvPr/>
        </p:nvSpPr>
        <p:spPr>
          <a:xfrm>
            <a:off x="3402767" y="1496812"/>
            <a:ext cx="8949129" cy="629586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p23"/>
          <p:cNvSpPr txBox="1"/>
          <p:nvPr/>
        </p:nvSpPr>
        <p:spPr>
          <a:xfrm>
            <a:off x="251652" y="493331"/>
            <a:ext cx="1162382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3200" cap="none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INGATLANOK ÉRTÉKELÉSE </a:t>
            </a:r>
            <a:endParaRPr b="1" sz="32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484" name="Google Shape;484;p23"/>
          <p:cNvGrpSpPr/>
          <p:nvPr/>
        </p:nvGrpSpPr>
        <p:grpSpPr>
          <a:xfrm rot="5400000">
            <a:off x="5142944" y="-4352810"/>
            <a:ext cx="96410" cy="11201168"/>
            <a:chOff x="4674754" y="4146331"/>
            <a:chExt cx="69021" cy="2490952"/>
          </a:xfrm>
        </p:grpSpPr>
        <p:cxnSp>
          <p:nvCxnSpPr>
            <p:cNvPr id="485" name="Google Shape;485;p23"/>
            <p:cNvCxnSpPr/>
            <p:nvPr/>
          </p:nvCxnSpPr>
          <p:spPr>
            <a:xfrm>
              <a:off x="4709262" y="4146331"/>
              <a:ext cx="0" cy="2490952"/>
            </a:xfrm>
            <a:prstGeom prst="straightConnector1">
              <a:avLst/>
            </a:prstGeom>
            <a:noFill/>
            <a:ln cap="flat" cmpd="sng" w="19050">
              <a:solidFill>
                <a:srgbClr val="FBBA37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486" name="Google Shape;486;p23"/>
            <p:cNvSpPr/>
            <p:nvPr/>
          </p:nvSpPr>
          <p:spPr>
            <a:xfrm>
              <a:off x="4674754" y="4313538"/>
              <a:ext cx="69021" cy="2157483"/>
            </a:xfrm>
            <a:prstGeom prst="rect">
              <a:avLst/>
            </a:prstGeom>
            <a:solidFill>
              <a:srgbClr val="FBBA3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7" name="Google Shape;487;p23"/>
          <p:cNvSpPr txBox="1"/>
          <p:nvPr/>
        </p:nvSpPr>
        <p:spPr>
          <a:xfrm>
            <a:off x="3567659" y="1594616"/>
            <a:ext cx="9563726" cy="6771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20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KISAJÁTÍTÁSI SZAKVÉLEMÉNYEK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88" name="Google Shape;488;p23"/>
          <p:cNvSpPr/>
          <p:nvPr/>
        </p:nvSpPr>
        <p:spPr>
          <a:xfrm>
            <a:off x="814621" y="2334703"/>
            <a:ext cx="1153727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8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A szakvéleményekkel kapcsolatos további kérdéskörök</a:t>
            </a:r>
            <a:endParaRPr b="1" sz="18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89" name="Google Shape;489;p23"/>
          <p:cNvSpPr/>
          <p:nvPr/>
        </p:nvSpPr>
        <p:spPr>
          <a:xfrm>
            <a:off x="251651" y="2977583"/>
            <a:ext cx="11768714" cy="56015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▪"/>
            </a:pPr>
            <a:r>
              <a:rPr lang="hu-HU" sz="18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Közigazgatási perben kirendelt szakértő időbeli előnyben van (frissebb, több adat elérhető)</a:t>
            </a:r>
            <a:endParaRPr/>
          </a:p>
          <a:p>
            <a:pPr indent="-228600" lvl="0" marL="3429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▪"/>
            </a:pPr>
            <a:r>
              <a:rPr lang="hu-HU" sz="18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Szakértői kompetenciák megítélése (termőföld – ingatlanforgalmi) – hatóság feladatköre</a:t>
            </a:r>
            <a:endParaRPr/>
          </a:p>
          <a:p>
            <a:pPr indent="-228600" lvl="0" marL="3429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▪"/>
            </a:pPr>
            <a:r>
              <a:rPr lang="hu-HU" sz="18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Speciális szakterület igény járulékos költségek ellenőrzéséhez (tulajdonosi számlák (beruházás), költöztetési ktsg., öntöző rendszerek átépítése, állattenyésztés (áttelepítési ktsg.-ek), stb.)</a:t>
            </a:r>
            <a:endParaRPr/>
          </a:p>
          <a:p>
            <a:pPr indent="-228600" lvl="0" marL="3429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28600" lvl="0" marL="3429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28600" lvl="0" marL="3429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28600" lvl="0" marL="3429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28600" lvl="0" marL="3429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28600" lvl="0" marL="3429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28600" lvl="0" marL="3429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28600" lvl="0" marL="3429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28600" lvl="0" marL="3429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28600" lvl="0" marL="3429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90" name="Google Shape;490;p23"/>
          <p:cNvPicPr preferRelativeResize="0"/>
          <p:nvPr/>
        </p:nvPicPr>
        <p:blipFill rotWithShape="1">
          <a:blip r:embed="rId3">
            <a:alphaModFix/>
          </a:blip>
          <a:srcRect b="31682" l="72" r="-2089" t="47566"/>
          <a:stretch/>
        </p:blipFill>
        <p:spPr>
          <a:xfrm>
            <a:off x="0" y="5171242"/>
            <a:ext cx="12437616" cy="16867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Google Shape;495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270000"/>
            <a:ext cx="12192000" cy="81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24"/>
          <p:cNvSpPr/>
          <p:nvPr/>
        </p:nvSpPr>
        <p:spPr>
          <a:xfrm>
            <a:off x="0" y="1049616"/>
            <a:ext cx="12680576" cy="1246910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" name="Google Shape;497;p24"/>
          <p:cNvSpPr/>
          <p:nvPr/>
        </p:nvSpPr>
        <p:spPr>
          <a:xfrm>
            <a:off x="1" y="1049615"/>
            <a:ext cx="12532658" cy="1246910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8" name="Google Shape;498;p24"/>
          <p:cNvSpPr txBox="1"/>
          <p:nvPr/>
        </p:nvSpPr>
        <p:spPr>
          <a:xfrm>
            <a:off x="-1" y="1288349"/>
            <a:ext cx="12191999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4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KÖSZÖNÖM A FIGYELMET!</a:t>
            </a:r>
            <a:endParaRPr/>
          </a:p>
        </p:txBody>
      </p:sp>
      <p:pic>
        <p:nvPicPr>
          <p:cNvPr id="499" name="Google Shape;499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6786" y="4086226"/>
            <a:ext cx="3289240" cy="2392865"/>
          </a:xfrm>
          <a:prstGeom prst="rect">
            <a:avLst/>
          </a:prstGeom>
          <a:noFill/>
          <a:ln cap="flat" cmpd="sng" w="9525">
            <a:solidFill>
              <a:srgbClr val="FBBA37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"/>
          <p:cNvSpPr/>
          <p:nvPr/>
        </p:nvSpPr>
        <p:spPr>
          <a:xfrm>
            <a:off x="379932" y="-63817"/>
            <a:ext cx="5405975" cy="7139866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3"/>
          <p:cNvSpPr txBox="1"/>
          <p:nvPr/>
        </p:nvSpPr>
        <p:spPr>
          <a:xfrm>
            <a:off x="329135" y="463020"/>
            <a:ext cx="555625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4000">
                <a:solidFill>
                  <a:srgbClr val="FBBA37"/>
                </a:solidFill>
                <a:latin typeface="Verdana"/>
                <a:ea typeface="Verdana"/>
                <a:cs typeface="Verdana"/>
                <a:sym typeface="Verdana"/>
              </a:rPr>
              <a:t>A NIF ZRT.</a:t>
            </a:r>
            <a:endParaRPr b="1" sz="4000">
              <a:solidFill>
                <a:srgbClr val="FBBA37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8" name="Google Shape;138;p3"/>
          <p:cNvSpPr/>
          <p:nvPr/>
        </p:nvSpPr>
        <p:spPr>
          <a:xfrm>
            <a:off x="5432448" y="696905"/>
            <a:ext cx="576775" cy="576775"/>
          </a:xfrm>
          <a:prstGeom prst="ellipse">
            <a:avLst/>
          </a:prstGeom>
          <a:gradFill>
            <a:gsLst>
              <a:gs pos="0">
                <a:srgbClr val="996D16"/>
              </a:gs>
              <a:gs pos="50000">
                <a:srgbClr val="DD9F21"/>
              </a:gs>
              <a:gs pos="100000">
                <a:srgbClr val="FFBE28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3"/>
          <p:cNvSpPr txBox="1"/>
          <p:nvPr/>
        </p:nvSpPr>
        <p:spPr>
          <a:xfrm>
            <a:off x="6287050" y="675419"/>
            <a:ext cx="6757147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60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MŰKÖDÉSI FORMA</a:t>
            </a:r>
            <a:endParaRPr b="1" sz="1600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0" name="Google Shape;140;p3"/>
          <p:cNvSpPr txBox="1"/>
          <p:nvPr/>
        </p:nvSpPr>
        <p:spPr>
          <a:xfrm>
            <a:off x="6287050" y="1047438"/>
            <a:ext cx="5782236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50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zártkörűen működő részvénytársaság (zrt.)</a:t>
            </a:r>
            <a:endParaRPr sz="15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3"/>
          <p:cNvSpPr/>
          <p:nvPr/>
        </p:nvSpPr>
        <p:spPr>
          <a:xfrm>
            <a:off x="5432448" y="1673892"/>
            <a:ext cx="576775" cy="576775"/>
          </a:xfrm>
          <a:prstGeom prst="ellipse">
            <a:avLst/>
          </a:prstGeom>
          <a:gradFill>
            <a:gsLst>
              <a:gs pos="0">
                <a:srgbClr val="996D16"/>
              </a:gs>
              <a:gs pos="50000">
                <a:srgbClr val="DD9F21"/>
              </a:gs>
              <a:gs pos="100000">
                <a:srgbClr val="FFBE28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3"/>
          <p:cNvSpPr/>
          <p:nvPr/>
        </p:nvSpPr>
        <p:spPr>
          <a:xfrm>
            <a:off x="5432449" y="3625648"/>
            <a:ext cx="576775" cy="576775"/>
          </a:xfrm>
          <a:prstGeom prst="ellipse">
            <a:avLst/>
          </a:prstGeom>
          <a:gradFill>
            <a:gsLst>
              <a:gs pos="0">
                <a:srgbClr val="996D16"/>
              </a:gs>
              <a:gs pos="50000">
                <a:srgbClr val="DD9F21"/>
              </a:gs>
              <a:gs pos="100000">
                <a:srgbClr val="FFBE28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3"/>
          <p:cNvSpPr txBox="1"/>
          <p:nvPr/>
        </p:nvSpPr>
        <p:spPr>
          <a:xfrm>
            <a:off x="6294352" y="3567824"/>
            <a:ext cx="2812677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60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SZÉKHELY</a:t>
            </a:r>
            <a:endParaRPr b="1" sz="1600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4" name="Google Shape;144;p3"/>
          <p:cNvSpPr txBox="1"/>
          <p:nvPr/>
        </p:nvSpPr>
        <p:spPr>
          <a:xfrm>
            <a:off x="7761701" y="3576182"/>
            <a:ext cx="3260912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50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1134 Budapest, Váci út 45.</a:t>
            </a:r>
            <a:endParaRPr sz="1500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5" name="Google Shape;145;p3"/>
          <p:cNvSpPr txBox="1"/>
          <p:nvPr/>
        </p:nvSpPr>
        <p:spPr>
          <a:xfrm>
            <a:off x="6277075" y="3986171"/>
            <a:ext cx="2812677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60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VIDÉKI IRODÁK</a:t>
            </a:r>
            <a:endParaRPr b="1" sz="1600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6" name="Google Shape;146;p3"/>
          <p:cNvSpPr txBox="1"/>
          <p:nvPr/>
        </p:nvSpPr>
        <p:spPr>
          <a:xfrm>
            <a:off x="6277075" y="4367945"/>
            <a:ext cx="6029225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50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Békéscsaba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50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Debrecen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50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Győr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50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Székesfehérvár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50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Szekszárd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50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Nyíregyháza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50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Miskolc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50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Szombathely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50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Zalaegerszeg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50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Szeged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50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Kecskemét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50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Veszprém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50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Szolnok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50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Eger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50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Tatabánya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50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Pécs</a:t>
            </a:r>
            <a:endParaRPr sz="1500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aphicFrame>
        <p:nvGraphicFramePr>
          <p:cNvPr id="147" name="Google Shape;147;p3"/>
          <p:cNvGraphicFramePr/>
          <p:nvPr/>
        </p:nvGraphicFramePr>
        <p:xfrm>
          <a:off x="229131" y="3537302"/>
          <a:ext cx="4163081" cy="2871090"/>
        </p:xfrm>
        <a:graphic>
          <a:graphicData uri="http://schemas.openxmlformats.org/drawingml/2006/chart">
            <c:chart r:id="rId3"/>
          </a:graphicData>
        </a:graphic>
      </p:graphicFrame>
      <p:grpSp>
        <p:nvGrpSpPr>
          <p:cNvPr id="148" name="Google Shape;148;p3"/>
          <p:cNvGrpSpPr/>
          <p:nvPr/>
        </p:nvGrpSpPr>
        <p:grpSpPr>
          <a:xfrm>
            <a:off x="3827553" y="3559517"/>
            <a:ext cx="974919" cy="795986"/>
            <a:chOff x="3515588" y="3516186"/>
            <a:chExt cx="974919" cy="795986"/>
          </a:xfrm>
        </p:grpSpPr>
        <p:sp>
          <p:nvSpPr>
            <p:cNvPr id="149" name="Google Shape;149;p3"/>
            <p:cNvSpPr/>
            <p:nvPr/>
          </p:nvSpPr>
          <p:spPr>
            <a:xfrm>
              <a:off x="3515588" y="3516186"/>
              <a:ext cx="974919" cy="642906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9525">
              <a:solidFill>
                <a:schemeClr val="accent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3"/>
            <p:cNvSpPr txBox="1"/>
            <p:nvPr/>
          </p:nvSpPr>
          <p:spPr>
            <a:xfrm>
              <a:off x="3575554" y="3573508"/>
              <a:ext cx="889478" cy="7386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-HU" sz="1400">
                  <a:solidFill>
                    <a:srgbClr val="262626"/>
                  </a:solidFill>
                  <a:latin typeface="Verdana"/>
                  <a:ea typeface="Verdana"/>
                  <a:cs typeface="Verdana"/>
                  <a:sym typeface="Verdana"/>
                </a:rPr>
                <a:t>VIDÉK</a:t>
              </a:r>
              <a:br>
                <a:rPr lang="hu-HU" sz="1400">
                  <a:solidFill>
                    <a:srgbClr val="262626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hu-HU" sz="1400">
                  <a:solidFill>
                    <a:srgbClr val="262626"/>
                  </a:solidFill>
                  <a:latin typeface="Verdana"/>
                  <a:ea typeface="Verdana"/>
                  <a:cs typeface="Verdana"/>
                  <a:sym typeface="Verdana"/>
                </a:rPr>
                <a:t> </a:t>
              </a:r>
              <a:endParaRPr sz="1400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3701848" y="5679951"/>
            <a:ext cx="1346547" cy="642906"/>
            <a:chOff x="3347020" y="5708087"/>
            <a:chExt cx="1346547" cy="642906"/>
          </a:xfrm>
        </p:grpSpPr>
        <p:sp>
          <p:nvSpPr>
            <p:cNvPr id="152" name="Google Shape;152;p3"/>
            <p:cNvSpPr/>
            <p:nvPr/>
          </p:nvSpPr>
          <p:spPr>
            <a:xfrm>
              <a:off x="3403292" y="5708087"/>
              <a:ext cx="1253053" cy="642906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9525">
              <a:solidFill>
                <a:schemeClr val="accent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3"/>
            <p:cNvSpPr txBox="1"/>
            <p:nvPr/>
          </p:nvSpPr>
          <p:spPr>
            <a:xfrm>
              <a:off x="3347020" y="5752154"/>
              <a:ext cx="1346547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-HU" sz="14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BUDAPEST</a:t>
              </a:r>
              <a:br>
                <a:rPr lang="hu-HU" sz="14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hu-HU" sz="14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 </a:t>
              </a:r>
              <a:endParaRPr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154" name="Google Shape;154;p3"/>
          <p:cNvSpPr txBox="1"/>
          <p:nvPr/>
        </p:nvSpPr>
        <p:spPr>
          <a:xfrm>
            <a:off x="878150" y="2318488"/>
            <a:ext cx="424388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800">
                <a:solidFill>
                  <a:srgbClr val="FBBA37"/>
                </a:solidFill>
                <a:latin typeface="Verdana"/>
                <a:ea typeface="Verdana"/>
                <a:cs typeface="Verdana"/>
                <a:sym typeface="Verdana"/>
              </a:rPr>
              <a:t>ELHELYEZKEDÉS SZERINTI MUNKAERŐ MEGOSZLÁS</a:t>
            </a:r>
            <a:endParaRPr b="1" sz="1800">
              <a:solidFill>
                <a:srgbClr val="FBBA37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155" name="Google Shape;155;p3"/>
          <p:cNvGrpSpPr/>
          <p:nvPr/>
        </p:nvGrpSpPr>
        <p:grpSpPr>
          <a:xfrm rot="5400000">
            <a:off x="2951071" y="-1075392"/>
            <a:ext cx="98038" cy="4824728"/>
            <a:chOff x="4678210" y="4146331"/>
            <a:chExt cx="69021" cy="2490952"/>
          </a:xfrm>
        </p:grpSpPr>
        <p:cxnSp>
          <p:nvCxnSpPr>
            <p:cNvPr id="156" name="Google Shape;156;p3"/>
            <p:cNvCxnSpPr/>
            <p:nvPr/>
          </p:nvCxnSpPr>
          <p:spPr>
            <a:xfrm>
              <a:off x="4709262" y="4146331"/>
              <a:ext cx="0" cy="2490952"/>
            </a:xfrm>
            <a:prstGeom prst="straightConnector1">
              <a:avLst/>
            </a:prstGeom>
            <a:noFill/>
            <a:ln cap="flat" cmpd="sng" w="19050">
              <a:solidFill>
                <a:srgbClr val="FBBA37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57" name="Google Shape;157;p3"/>
            <p:cNvSpPr/>
            <p:nvPr/>
          </p:nvSpPr>
          <p:spPr>
            <a:xfrm>
              <a:off x="4678210" y="4603486"/>
              <a:ext cx="69021" cy="1465976"/>
            </a:xfrm>
            <a:prstGeom prst="rect">
              <a:avLst/>
            </a:prstGeom>
            <a:solidFill>
              <a:srgbClr val="FBBA3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8" name="Google Shape;158;p3"/>
          <p:cNvSpPr txBox="1"/>
          <p:nvPr/>
        </p:nvSpPr>
        <p:spPr>
          <a:xfrm>
            <a:off x="6287050" y="1609194"/>
            <a:ext cx="7550756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60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TULAJDONOSI JOGGYAKORLÓ</a:t>
            </a:r>
            <a:endParaRPr b="1" sz="1600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9" name="Google Shape;159;p3"/>
          <p:cNvSpPr/>
          <p:nvPr/>
        </p:nvSpPr>
        <p:spPr>
          <a:xfrm>
            <a:off x="6287050" y="1968754"/>
            <a:ext cx="6228800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50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nemzeti vagyon kezeléséért felelős tárca nélküli miniszter</a:t>
            </a:r>
            <a:endParaRPr sz="1500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0" name="Google Shape;160;p3"/>
          <p:cNvSpPr/>
          <p:nvPr/>
        </p:nvSpPr>
        <p:spPr>
          <a:xfrm>
            <a:off x="5441973" y="2650879"/>
            <a:ext cx="576775" cy="576775"/>
          </a:xfrm>
          <a:prstGeom prst="ellipse">
            <a:avLst/>
          </a:prstGeom>
          <a:gradFill>
            <a:gsLst>
              <a:gs pos="0">
                <a:srgbClr val="996D16"/>
              </a:gs>
              <a:gs pos="50000">
                <a:srgbClr val="DD9F21"/>
              </a:gs>
              <a:gs pos="100000">
                <a:srgbClr val="FFBE28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3"/>
          <p:cNvSpPr txBox="1"/>
          <p:nvPr/>
        </p:nvSpPr>
        <p:spPr>
          <a:xfrm>
            <a:off x="1909505" y="5416241"/>
            <a:ext cx="114162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400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435 FŐ</a:t>
            </a:r>
            <a:endParaRPr b="1" sz="1400">
              <a:solidFill>
                <a:srgbClr val="26262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2" name="Google Shape;162;p3"/>
          <p:cNvSpPr txBox="1"/>
          <p:nvPr/>
        </p:nvSpPr>
        <p:spPr>
          <a:xfrm>
            <a:off x="1533826" y="3950208"/>
            <a:ext cx="114162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400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66 FŐ</a:t>
            </a:r>
            <a:endParaRPr b="1" sz="1400">
              <a:solidFill>
                <a:srgbClr val="26262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3" name="Google Shape;163;p3"/>
          <p:cNvSpPr/>
          <p:nvPr/>
        </p:nvSpPr>
        <p:spPr>
          <a:xfrm>
            <a:off x="6294352" y="2945873"/>
            <a:ext cx="5105597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50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6 fős felügyelőbizottság</a:t>
            </a:r>
            <a:endParaRPr sz="1500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4" name="Google Shape;164;p3"/>
          <p:cNvSpPr txBox="1"/>
          <p:nvPr/>
        </p:nvSpPr>
        <p:spPr>
          <a:xfrm>
            <a:off x="6294352" y="2592688"/>
            <a:ext cx="7550756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60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FELÜGYELET</a:t>
            </a:r>
            <a:endParaRPr b="1" sz="1600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"/>
          <p:cNvSpPr/>
          <p:nvPr/>
        </p:nvSpPr>
        <p:spPr>
          <a:xfrm>
            <a:off x="-2752153" y="-2612409"/>
            <a:ext cx="10525125" cy="11984015"/>
          </a:xfrm>
          <a:prstGeom prst="ellipse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4"/>
          <p:cNvSpPr/>
          <p:nvPr/>
        </p:nvSpPr>
        <p:spPr>
          <a:xfrm>
            <a:off x="-2960970" y="-2348552"/>
            <a:ext cx="10525125" cy="11838035"/>
          </a:xfrm>
          <a:prstGeom prst="ellipse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4"/>
          <p:cNvSpPr/>
          <p:nvPr/>
        </p:nvSpPr>
        <p:spPr>
          <a:xfrm>
            <a:off x="-548640" y="1590807"/>
            <a:ext cx="8003880" cy="775244"/>
          </a:xfrm>
          <a:custGeom>
            <a:rect b="b" l="l" r="r" t="t"/>
            <a:pathLst>
              <a:path extrusionOk="0" h="775244" w="8003880">
                <a:moveTo>
                  <a:pt x="0" y="0"/>
                </a:moveTo>
                <a:lnTo>
                  <a:pt x="7819371" y="0"/>
                </a:lnTo>
                <a:cubicBezTo>
                  <a:pt x="7899868" y="267459"/>
                  <a:pt x="7947804" y="464371"/>
                  <a:pt x="8003880" y="775243"/>
                </a:cubicBezTo>
                <a:lnTo>
                  <a:pt x="0" y="775244"/>
                </a:lnTo>
                <a:lnTo>
                  <a:pt x="0" y="0"/>
                </a:ln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4"/>
          <p:cNvSpPr/>
          <p:nvPr/>
        </p:nvSpPr>
        <p:spPr>
          <a:xfrm>
            <a:off x="8050601" y="1586109"/>
            <a:ext cx="4153627" cy="779941"/>
          </a:xfrm>
          <a:prstGeom prst="rect">
            <a:avLst/>
          </a:prstGeom>
          <a:solidFill>
            <a:srgbClr val="FBBA3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4"/>
          <p:cNvSpPr txBox="1"/>
          <p:nvPr/>
        </p:nvSpPr>
        <p:spPr>
          <a:xfrm>
            <a:off x="106928" y="2794550"/>
            <a:ext cx="363087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VÉGREHAJTÁS</a:t>
            </a:r>
            <a:endParaRPr b="1" sz="24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5" name="Google Shape;175;p4"/>
          <p:cNvSpPr txBox="1"/>
          <p:nvPr/>
        </p:nvSpPr>
        <p:spPr>
          <a:xfrm>
            <a:off x="127538" y="1761883"/>
            <a:ext cx="281196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DÖNTÉS</a:t>
            </a:r>
            <a:endParaRPr b="1" sz="2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6" name="Google Shape;176;p4"/>
          <p:cNvSpPr txBox="1"/>
          <p:nvPr/>
        </p:nvSpPr>
        <p:spPr>
          <a:xfrm>
            <a:off x="246286" y="439423"/>
            <a:ext cx="649414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3200">
                <a:solidFill>
                  <a:srgbClr val="FBBA37"/>
                </a:solidFill>
                <a:latin typeface="Verdana"/>
                <a:ea typeface="Verdana"/>
                <a:cs typeface="Verdana"/>
                <a:sym typeface="Verdana"/>
              </a:rPr>
              <a:t>MŰKÖDÉSI KÖRNYEZET</a:t>
            </a:r>
            <a:endParaRPr b="1" sz="3200">
              <a:solidFill>
                <a:srgbClr val="FBBA37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177" name="Google Shape;177;p4"/>
          <p:cNvGrpSpPr/>
          <p:nvPr/>
        </p:nvGrpSpPr>
        <p:grpSpPr>
          <a:xfrm>
            <a:off x="2995562" y="1697086"/>
            <a:ext cx="3408863" cy="3478715"/>
            <a:chOff x="4252887" y="1371181"/>
            <a:chExt cx="3408863" cy="3478715"/>
          </a:xfrm>
        </p:grpSpPr>
        <p:sp>
          <p:nvSpPr>
            <p:cNvPr id="178" name="Google Shape;178;p4"/>
            <p:cNvSpPr txBox="1"/>
            <p:nvPr/>
          </p:nvSpPr>
          <p:spPr>
            <a:xfrm>
              <a:off x="5169010" y="1371181"/>
              <a:ext cx="1641128" cy="525814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txBody>
            <a:bodyPr anchorCtr="1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Verdana"/>
                <a:buNone/>
              </a:pPr>
              <a:r>
                <a:rPr b="1" lang="hu-HU" sz="16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KORMÁNY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cxnSp>
          <p:nvCxnSpPr>
            <p:cNvPr id="179" name="Google Shape;179;p4"/>
            <p:cNvCxnSpPr/>
            <p:nvPr/>
          </p:nvCxnSpPr>
          <p:spPr>
            <a:xfrm>
              <a:off x="5989574" y="1876380"/>
              <a:ext cx="0" cy="2654136"/>
            </a:xfrm>
            <a:prstGeom prst="straightConnector1">
              <a:avLst/>
            </a:prstGeom>
            <a:noFill/>
            <a:ln cap="flat" cmpd="sng" w="381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80" name="Google Shape;180;p4"/>
            <p:cNvSpPr/>
            <p:nvPr/>
          </p:nvSpPr>
          <p:spPr>
            <a:xfrm>
              <a:off x="4930290" y="3839074"/>
              <a:ext cx="2126223" cy="1010822"/>
            </a:xfrm>
            <a:prstGeom prst="rect">
              <a:avLst/>
            </a:prstGeom>
            <a:solidFill>
              <a:srgbClr val="1C629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1" name="Google Shape;181;p4"/>
            <p:cNvPicPr preferRelativeResize="0"/>
            <p:nvPr/>
          </p:nvPicPr>
          <p:blipFill rotWithShape="1">
            <a:blip r:embed="rId3">
              <a:alphaModFix/>
            </a:blip>
            <a:srcRect b="0" l="0" r="3776" t="0"/>
            <a:stretch/>
          </p:blipFill>
          <p:spPr>
            <a:xfrm>
              <a:off x="5177126" y="4057913"/>
              <a:ext cx="1666574" cy="6267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4"/>
            <p:cNvSpPr/>
            <p:nvPr/>
          </p:nvSpPr>
          <p:spPr>
            <a:xfrm>
              <a:off x="4252887" y="2284026"/>
              <a:ext cx="3343813" cy="769668"/>
            </a:xfrm>
            <a:prstGeom prst="rect">
              <a:avLst/>
            </a:prstGeom>
            <a:solidFill>
              <a:srgbClr val="4A9B8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4"/>
            <p:cNvSpPr txBox="1"/>
            <p:nvPr/>
          </p:nvSpPr>
          <p:spPr>
            <a:xfrm>
              <a:off x="4317398" y="2391861"/>
              <a:ext cx="3344352" cy="5539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hu-HU"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SZAKMINISZTÉRIUMOK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hu-HU" sz="12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(PL.: MINISZTERELNÖKSÉG, ITM)</a:t>
              </a:r>
              <a:endParaRPr/>
            </a:p>
          </p:txBody>
        </p:sp>
      </p:grpSp>
      <p:sp>
        <p:nvSpPr>
          <p:cNvPr id="184" name="Google Shape;184;p4"/>
          <p:cNvSpPr/>
          <p:nvPr/>
        </p:nvSpPr>
        <p:spPr>
          <a:xfrm>
            <a:off x="8050601" y="2614877"/>
            <a:ext cx="4186152" cy="895483"/>
          </a:xfrm>
          <a:prstGeom prst="rect">
            <a:avLst/>
          </a:prstGeom>
          <a:solidFill>
            <a:srgbClr val="85A5C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4"/>
          <p:cNvSpPr/>
          <p:nvPr/>
        </p:nvSpPr>
        <p:spPr>
          <a:xfrm>
            <a:off x="8623439" y="2725529"/>
            <a:ext cx="331916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TÁMOGATÁST NYÚJTÓ SZERVEZETEK</a:t>
            </a:r>
            <a:endParaRPr b="1"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6" name="Google Shape;186;p4"/>
          <p:cNvSpPr/>
          <p:nvPr/>
        </p:nvSpPr>
        <p:spPr>
          <a:xfrm>
            <a:off x="8050842" y="3746029"/>
            <a:ext cx="4177586" cy="1074494"/>
          </a:xfrm>
          <a:prstGeom prst="rect">
            <a:avLst/>
          </a:prstGeom>
          <a:solidFill>
            <a:srgbClr val="85A5C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4"/>
          <p:cNvSpPr/>
          <p:nvPr/>
        </p:nvSpPr>
        <p:spPr>
          <a:xfrm>
            <a:off x="8078081" y="3927829"/>
            <a:ext cx="3862365" cy="784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KÖZBESZERZÉSHEZ </a:t>
            </a:r>
            <a:endParaRPr b="1"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KAPCSOLÓDÓ SZERVEZETEK</a:t>
            </a:r>
            <a:endParaRPr/>
          </a:p>
        </p:txBody>
      </p:sp>
      <p:sp>
        <p:nvSpPr>
          <p:cNvPr id="188" name="Google Shape;188;p4"/>
          <p:cNvSpPr/>
          <p:nvPr/>
        </p:nvSpPr>
        <p:spPr>
          <a:xfrm>
            <a:off x="8055994" y="5951319"/>
            <a:ext cx="4180759" cy="611344"/>
          </a:xfrm>
          <a:prstGeom prst="rect">
            <a:avLst/>
          </a:prstGeom>
          <a:solidFill>
            <a:srgbClr val="85A5C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4"/>
          <p:cNvSpPr/>
          <p:nvPr/>
        </p:nvSpPr>
        <p:spPr>
          <a:xfrm>
            <a:off x="8231208" y="6003075"/>
            <a:ext cx="3714633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LEENDŐ ÜZEMELTETŐK</a:t>
            </a:r>
            <a:endParaRPr b="1"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0" name="Google Shape;190;p4"/>
          <p:cNvSpPr/>
          <p:nvPr/>
        </p:nvSpPr>
        <p:spPr>
          <a:xfrm>
            <a:off x="8050599" y="5086828"/>
            <a:ext cx="4177588" cy="611344"/>
          </a:xfrm>
          <a:prstGeom prst="rect">
            <a:avLst/>
          </a:prstGeom>
          <a:solidFill>
            <a:srgbClr val="85A5C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4"/>
          <p:cNvSpPr/>
          <p:nvPr/>
        </p:nvSpPr>
        <p:spPr>
          <a:xfrm>
            <a:off x="8146270" y="5148933"/>
            <a:ext cx="3794176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HATÓSÁGOK</a:t>
            </a:r>
            <a:endParaRPr/>
          </a:p>
        </p:txBody>
      </p:sp>
      <p:grpSp>
        <p:nvGrpSpPr>
          <p:cNvPr id="192" name="Google Shape;192;p4"/>
          <p:cNvGrpSpPr/>
          <p:nvPr/>
        </p:nvGrpSpPr>
        <p:grpSpPr>
          <a:xfrm>
            <a:off x="2572928" y="5535193"/>
            <a:ext cx="4267200" cy="637942"/>
            <a:chOff x="374877" y="3392488"/>
            <a:chExt cx="4727565" cy="1212161"/>
          </a:xfrm>
        </p:grpSpPr>
        <p:sp>
          <p:nvSpPr>
            <p:cNvPr id="193" name="Google Shape;193;p4"/>
            <p:cNvSpPr/>
            <p:nvPr/>
          </p:nvSpPr>
          <p:spPr>
            <a:xfrm>
              <a:off x="374877" y="3392488"/>
              <a:ext cx="1385454" cy="11222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1986156" y="3392488"/>
              <a:ext cx="1412634" cy="11222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644136" y="3392488"/>
              <a:ext cx="1385454" cy="11222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4"/>
            <p:cNvSpPr txBox="1"/>
            <p:nvPr/>
          </p:nvSpPr>
          <p:spPr>
            <a:xfrm>
              <a:off x="504552" y="3723714"/>
              <a:ext cx="1122218" cy="5262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hu-HU" sz="12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MÉRNÖK</a:t>
              </a:r>
              <a:endParaRPr b="1"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97" name="Google Shape;197;p4"/>
            <p:cNvSpPr txBox="1"/>
            <p:nvPr/>
          </p:nvSpPr>
          <p:spPr>
            <a:xfrm>
              <a:off x="2150742" y="3727489"/>
              <a:ext cx="1122218" cy="8771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hu-HU" sz="12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TERVEZŐ</a:t>
              </a:r>
              <a:endParaRPr b="1"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98" name="Google Shape;198;p4"/>
            <p:cNvSpPr txBox="1"/>
            <p:nvPr/>
          </p:nvSpPr>
          <p:spPr>
            <a:xfrm>
              <a:off x="3588397" y="3691115"/>
              <a:ext cx="1514045" cy="5262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hu-HU" sz="12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KIVITELEZŐ</a:t>
              </a:r>
              <a:endParaRPr b="1"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199" name="Google Shape;199;p4"/>
          <p:cNvSpPr/>
          <p:nvPr/>
        </p:nvSpPr>
        <p:spPr>
          <a:xfrm>
            <a:off x="7848973" y="1599306"/>
            <a:ext cx="3988737" cy="7535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EGYÜTTMŰKÖDŐ SZERVEZETI KÖRNYEZET</a:t>
            </a:r>
            <a:endParaRPr b="1"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00" name="Google Shape;200;p4"/>
          <p:cNvGrpSpPr/>
          <p:nvPr/>
        </p:nvGrpSpPr>
        <p:grpSpPr>
          <a:xfrm rot="5400000">
            <a:off x="3046199" y="-2402721"/>
            <a:ext cx="102664" cy="7057210"/>
            <a:chOff x="4678209" y="4146331"/>
            <a:chExt cx="69021" cy="2490952"/>
          </a:xfrm>
        </p:grpSpPr>
        <p:cxnSp>
          <p:nvCxnSpPr>
            <p:cNvPr id="201" name="Google Shape;201;p4"/>
            <p:cNvCxnSpPr/>
            <p:nvPr/>
          </p:nvCxnSpPr>
          <p:spPr>
            <a:xfrm>
              <a:off x="4709262" y="4146331"/>
              <a:ext cx="0" cy="2490952"/>
            </a:xfrm>
            <a:prstGeom prst="straightConnector1">
              <a:avLst/>
            </a:prstGeom>
            <a:noFill/>
            <a:ln cap="flat" cmpd="sng" w="19050">
              <a:solidFill>
                <a:srgbClr val="FBBA37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202" name="Google Shape;202;p4"/>
            <p:cNvSpPr/>
            <p:nvPr/>
          </p:nvSpPr>
          <p:spPr>
            <a:xfrm>
              <a:off x="4678209" y="4438673"/>
              <a:ext cx="69021" cy="1937078"/>
            </a:xfrm>
            <a:prstGeom prst="rect">
              <a:avLst/>
            </a:prstGeom>
            <a:solidFill>
              <a:srgbClr val="FBBA3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342153"/>
            <a:ext cx="12192000" cy="81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5"/>
          <p:cNvSpPr txBox="1"/>
          <p:nvPr/>
        </p:nvSpPr>
        <p:spPr>
          <a:xfrm>
            <a:off x="4817960" y="625428"/>
            <a:ext cx="767378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3600">
                <a:solidFill>
                  <a:srgbClr val="FBBA37"/>
                </a:solidFill>
                <a:latin typeface="Verdana"/>
                <a:ea typeface="Verdana"/>
                <a:cs typeface="Verdana"/>
                <a:sym typeface="Verdana"/>
              </a:rPr>
              <a:t>FEJLESZTÉSI TERÜLETEK</a:t>
            </a:r>
            <a:endParaRPr b="1" sz="3600">
              <a:solidFill>
                <a:srgbClr val="FBBA37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aphicFrame>
        <p:nvGraphicFramePr>
          <p:cNvPr id="210" name="Google Shape;210;p5"/>
          <p:cNvGraphicFramePr/>
          <p:nvPr/>
        </p:nvGraphicFramePr>
        <p:xfrm>
          <a:off x="649320" y="2621412"/>
          <a:ext cx="4083669" cy="2699704"/>
        </p:xfrm>
        <a:graphic>
          <a:graphicData uri="http://schemas.openxmlformats.org/drawingml/2006/chart">
            <c:chart r:id="rId4"/>
          </a:graphicData>
        </a:graphic>
      </p:graphicFrame>
      <p:grpSp>
        <p:nvGrpSpPr>
          <p:cNvPr id="211" name="Google Shape;211;p5"/>
          <p:cNvGrpSpPr/>
          <p:nvPr/>
        </p:nvGrpSpPr>
        <p:grpSpPr>
          <a:xfrm>
            <a:off x="4979997" y="1655134"/>
            <a:ext cx="8438420" cy="2927828"/>
            <a:chOff x="4652683" y="1811760"/>
            <a:chExt cx="8438420" cy="2927828"/>
          </a:xfrm>
        </p:grpSpPr>
        <p:sp>
          <p:nvSpPr>
            <p:cNvPr id="212" name="Google Shape;212;p5"/>
            <p:cNvSpPr/>
            <p:nvPr/>
          </p:nvSpPr>
          <p:spPr>
            <a:xfrm>
              <a:off x="4652683" y="1811760"/>
              <a:ext cx="8438420" cy="491279"/>
            </a:xfrm>
            <a:prstGeom prst="rect">
              <a:avLst/>
            </a:prstGeom>
            <a:solidFill>
              <a:schemeClr val="dk1">
                <a:alpha val="4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4652683" y="2419331"/>
              <a:ext cx="8438420" cy="491279"/>
            </a:xfrm>
            <a:prstGeom prst="rect">
              <a:avLst/>
            </a:prstGeom>
            <a:solidFill>
              <a:schemeClr val="dk1">
                <a:alpha val="4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4652683" y="3027971"/>
              <a:ext cx="8438420" cy="491279"/>
            </a:xfrm>
            <a:prstGeom prst="rect">
              <a:avLst/>
            </a:prstGeom>
            <a:solidFill>
              <a:schemeClr val="dk1">
                <a:alpha val="4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4652683" y="3636611"/>
              <a:ext cx="8438420" cy="491279"/>
            </a:xfrm>
            <a:prstGeom prst="rect">
              <a:avLst/>
            </a:prstGeom>
            <a:solidFill>
              <a:schemeClr val="dk1">
                <a:alpha val="4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4652683" y="4248309"/>
              <a:ext cx="8438420" cy="491279"/>
            </a:xfrm>
            <a:prstGeom prst="rect">
              <a:avLst/>
            </a:prstGeom>
            <a:solidFill>
              <a:schemeClr val="dk1">
                <a:alpha val="4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5"/>
            <p:cNvSpPr/>
            <p:nvPr/>
          </p:nvSpPr>
          <p:spPr>
            <a:xfrm>
              <a:off x="5029201" y="1872733"/>
              <a:ext cx="2071401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hu-HU"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ÚTFEJLESZTÉS</a:t>
              </a:r>
              <a:endParaRPr b="1" sz="1800">
                <a:solidFill>
                  <a:srgbClr val="FBBA37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18" name="Google Shape;218;p5"/>
            <p:cNvSpPr/>
            <p:nvPr/>
          </p:nvSpPr>
          <p:spPr>
            <a:xfrm>
              <a:off x="5029201" y="2472898"/>
              <a:ext cx="2590774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hu-HU"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VASÚTFEJLESZTÉS</a:t>
              </a:r>
              <a:endParaRPr b="1" sz="1800">
                <a:solidFill>
                  <a:srgbClr val="FBBA37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19" name="Google Shape;219;p5"/>
            <p:cNvSpPr/>
            <p:nvPr/>
          </p:nvSpPr>
          <p:spPr>
            <a:xfrm>
              <a:off x="5029201" y="3088944"/>
              <a:ext cx="5501827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hu-HU"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INTERMODÁLIS CSOMÓPONTOK ÉPÍTÉSE</a:t>
              </a:r>
              <a:endParaRPr b="1" sz="1800">
                <a:solidFill>
                  <a:srgbClr val="FBBA37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20" name="Google Shape;220;p5"/>
            <p:cNvSpPr/>
            <p:nvPr/>
          </p:nvSpPr>
          <p:spPr>
            <a:xfrm>
              <a:off x="5029201" y="3697584"/>
              <a:ext cx="34355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hu-HU"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KERÉKPÁRUTAK ÉPÍTÉSE</a:t>
              </a:r>
              <a:endParaRPr b="1" sz="1800">
                <a:solidFill>
                  <a:srgbClr val="FBBA37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21" name="Google Shape;221;p5"/>
            <p:cNvSpPr/>
            <p:nvPr/>
          </p:nvSpPr>
          <p:spPr>
            <a:xfrm>
              <a:off x="5029201" y="4309282"/>
              <a:ext cx="2988319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hu-HU"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EGYÉB FEJLESZTÉSEK</a:t>
              </a:r>
              <a:endParaRPr b="1" sz="1800">
                <a:solidFill>
                  <a:srgbClr val="FBBA37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22" name="Google Shape;222;p5"/>
            <p:cNvSpPr/>
            <p:nvPr/>
          </p:nvSpPr>
          <p:spPr>
            <a:xfrm>
              <a:off x="4652683" y="1811760"/>
              <a:ext cx="376518" cy="492584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5"/>
            <p:cNvSpPr/>
            <p:nvPr/>
          </p:nvSpPr>
          <p:spPr>
            <a:xfrm>
              <a:off x="4652683" y="2418026"/>
              <a:ext cx="376518" cy="492584"/>
            </a:xfrm>
            <a:prstGeom prst="rect">
              <a:avLst/>
            </a:prstGeom>
            <a:solidFill>
              <a:srgbClr val="FBBA3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5"/>
            <p:cNvSpPr/>
            <p:nvPr/>
          </p:nvSpPr>
          <p:spPr>
            <a:xfrm>
              <a:off x="4652683" y="3636611"/>
              <a:ext cx="376518" cy="49258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5"/>
            <p:cNvSpPr/>
            <p:nvPr/>
          </p:nvSpPr>
          <p:spPr>
            <a:xfrm>
              <a:off x="4652683" y="3019815"/>
              <a:ext cx="376518" cy="50422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6" name="Google Shape;226;p5"/>
          <p:cNvSpPr/>
          <p:nvPr/>
        </p:nvSpPr>
        <p:spPr>
          <a:xfrm>
            <a:off x="4979997" y="4083832"/>
            <a:ext cx="376518" cy="49913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5"/>
          <p:cNvSpPr txBox="1"/>
          <p:nvPr/>
        </p:nvSpPr>
        <p:spPr>
          <a:xfrm>
            <a:off x="485745" y="1723098"/>
            <a:ext cx="4494252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AKTÍV PROJEKTEK MEGOSZLÁSA FEJLESZTÉSI TERÜLETENKÉNT 2019-BEN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(DB)</a:t>
            </a:r>
            <a:endParaRPr b="1" sz="14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8" name="Google Shape;228;p5"/>
          <p:cNvSpPr txBox="1"/>
          <p:nvPr/>
        </p:nvSpPr>
        <p:spPr>
          <a:xfrm>
            <a:off x="6543675" y="436781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14288" y="-1782960"/>
            <a:ext cx="12738596" cy="86409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5" name="Google Shape;235;p6"/>
          <p:cNvGrpSpPr/>
          <p:nvPr/>
        </p:nvGrpSpPr>
        <p:grpSpPr>
          <a:xfrm>
            <a:off x="-1026267" y="3322025"/>
            <a:ext cx="14916437" cy="3240394"/>
            <a:chOff x="-1026267" y="3322025"/>
            <a:chExt cx="14916437" cy="3240394"/>
          </a:xfrm>
        </p:grpSpPr>
        <p:sp>
          <p:nvSpPr>
            <p:cNvPr id="236" name="Google Shape;236;p6"/>
            <p:cNvSpPr/>
            <p:nvPr/>
          </p:nvSpPr>
          <p:spPr>
            <a:xfrm>
              <a:off x="-666999" y="3333750"/>
              <a:ext cx="14557169" cy="3216944"/>
            </a:xfrm>
            <a:prstGeom prst="rect">
              <a:avLst/>
            </a:prstGeom>
            <a:solidFill>
              <a:schemeClr val="dk1">
                <a:alpha val="4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-500013" y="3345475"/>
              <a:ext cx="13595567" cy="3216944"/>
            </a:xfrm>
            <a:prstGeom prst="rect">
              <a:avLst/>
            </a:prstGeom>
            <a:solidFill>
              <a:schemeClr val="dk1">
                <a:alpha val="4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-1026267" y="3322025"/>
              <a:ext cx="13762553" cy="3216944"/>
            </a:xfrm>
            <a:prstGeom prst="rect">
              <a:avLst/>
            </a:prstGeom>
            <a:solidFill>
              <a:schemeClr val="dk1">
                <a:alpha val="4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9" name="Google Shape;239;p6"/>
          <p:cNvSpPr txBox="1"/>
          <p:nvPr/>
        </p:nvSpPr>
        <p:spPr>
          <a:xfrm>
            <a:off x="187695" y="4130785"/>
            <a:ext cx="4035961" cy="7176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3200">
                <a:solidFill>
                  <a:srgbClr val="FBBA37"/>
                </a:solidFill>
                <a:latin typeface="Verdana"/>
                <a:ea typeface="Verdana"/>
                <a:cs typeface="Verdana"/>
                <a:sym typeface="Verdana"/>
              </a:rPr>
              <a:t>ÚTFEJLESZTÉS</a:t>
            </a:r>
            <a:endParaRPr b="1" sz="3200">
              <a:solidFill>
                <a:srgbClr val="FBBA37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0" name="Google Shape;240;p6"/>
          <p:cNvSpPr txBox="1"/>
          <p:nvPr/>
        </p:nvSpPr>
        <p:spPr>
          <a:xfrm>
            <a:off x="4056246" y="4796368"/>
            <a:ext cx="4624984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800" u="none" cap="none" strike="noStrike">
                <a:solidFill>
                  <a:srgbClr val="FBBA37"/>
                </a:solidFill>
                <a:latin typeface="Verdana"/>
                <a:ea typeface="Verdana"/>
                <a:cs typeface="Verdana"/>
                <a:sym typeface="Verdana"/>
              </a:rPr>
              <a:t>EGYÉB FEJLESZTÉSI TERÜLETEK: </a:t>
            </a:r>
            <a:endParaRPr/>
          </a:p>
          <a:p>
            <a:pPr indent="-285750" lvl="1" marL="7429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</a:pPr>
            <a:r>
              <a:rPr b="0" i="0" lang="hu-HU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elkerülőutak építése</a:t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1" marL="7429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</a:pPr>
            <a:r>
              <a:rPr b="0" i="0" lang="hu-HU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kapacitásbővítések</a:t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1" marL="7429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</a:pPr>
            <a:r>
              <a:rPr b="0" i="0" lang="hu-HU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rekonstrukciós munkák</a:t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1" name="Google Shape;241;p6"/>
          <p:cNvSpPr txBox="1"/>
          <p:nvPr/>
        </p:nvSpPr>
        <p:spPr>
          <a:xfrm>
            <a:off x="4056246" y="3444602"/>
            <a:ext cx="7897418" cy="16158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800" u="none" cap="none" strike="noStrike">
                <a:solidFill>
                  <a:srgbClr val="FBBA37"/>
                </a:solidFill>
                <a:latin typeface="Verdana"/>
                <a:ea typeface="Verdana"/>
                <a:cs typeface="Verdana"/>
                <a:sym typeface="Verdana"/>
              </a:rPr>
              <a:t>KORMÁNY PRIORITÁS:</a:t>
            </a:r>
            <a:endParaRPr/>
          </a:p>
          <a:p>
            <a:pPr indent="-285750" lvl="1" marL="7429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</a:pPr>
            <a:r>
              <a:rPr b="0" i="0" lang="hu-HU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megyei jogú városok bekötése a gyorsforgalmi úthálózatba </a:t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1" marL="7429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</a:pPr>
            <a:r>
              <a:rPr b="0" i="0" lang="hu-HU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országhatár elérése gyorsforgalmi úton</a:t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2" name="Google Shape;242;p6"/>
          <p:cNvGrpSpPr/>
          <p:nvPr/>
        </p:nvGrpSpPr>
        <p:grpSpPr>
          <a:xfrm>
            <a:off x="4208396" y="3377384"/>
            <a:ext cx="59067" cy="3032398"/>
            <a:chOff x="4669204" y="4146331"/>
            <a:chExt cx="82076" cy="2490952"/>
          </a:xfrm>
        </p:grpSpPr>
        <p:cxnSp>
          <p:nvCxnSpPr>
            <p:cNvPr id="243" name="Google Shape;243;p6"/>
            <p:cNvCxnSpPr/>
            <p:nvPr/>
          </p:nvCxnSpPr>
          <p:spPr>
            <a:xfrm>
              <a:off x="4709262" y="4146331"/>
              <a:ext cx="0" cy="2490952"/>
            </a:xfrm>
            <a:prstGeom prst="straightConnector1">
              <a:avLst/>
            </a:prstGeom>
            <a:noFill/>
            <a:ln cap="flat" cmpd="sng" w="19050">
              <a:solidFill>
                <a:srgbClr val="FBBA37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244" name="Google Shape;244;p6"/>
            <p:cNvSpPr/>
            <p:nvPr/>
          </p:nvSpPr>
          <p:spPr>
            <a:xfrm>
              <a:off x="4669204" y="4384386"/>
              <a:ext cx="82076" cy="1981186"/>
            </a:xfrm>
            <a:prstGeom prst="rect">
              <a:avLst/>
            </a:prstGeom>
            <a:solidFill>
              <a:srgbClr val="FBBA3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628997"/>
            <a:ext cx="12192000" cy="8115993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7"/>
          <p:cNvSpPr/>
          <p:nvPr/>
        </p:nvSpPr>
        <p:spPr>
          <a:xfrm>
            <a:off x="0" y="-628997"/>
            <a:ext cx="6399635" cy="811599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7"/>
          <p:cNvSpPr txBox="1"/>
          <p:nvPr/>
        </p:nvSpPr>
        <p:spPr>
          <a:xfrm>
            <a:off x="332556" y="2122025"/>
            <a:ext cx="5976664" cy="50167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b="1" lang="hu-HU" sz="2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komplex korszerűsítési projektek</a:t>
            </a:r>
            <a:endParaRPr/>
          </a:p>
          <a:p>
            <a:pPr indent="-285750" lvl="0" marL="2857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b="1" lang="hu-HU" sz="2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részleges korszerűsítési projektek</a:t>
            </a:r>
            <a:endParaRPr/>
          </a:p>
          <a:p>
            <a:pPr indent="-285750" lvl="0" marL="2857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b="1" lang="hu-HU" sz="2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meglévő vasútvonalak villamosítása</a:t>
            </a:r>
            <a:endParaRPr/>
          </a:p>
          <a:p>
            <a:pPr indent="-285750" lvl="0" marL="2857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b="1" lang="hu-HU" sz="2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GSM-R rendszerek </a:t>
            </a:r>
            <a:endParaRPr/>
          </a:p>
          <a:p>
            <a:pPr indent="-285750" lvl="0" marL="2857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b="1" lang="hu-HU" sz="2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állomás felújítások</a:t>
            </a:r>
            <a:endParaRPr/>
          </a:p>
          <a:p>
            <a:pPr indent="-285750" lvl="0" marL="2857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b="1" lang="hu-HU" sz="2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városi-elővárosi projektek</a:t>
            </a:r>
            <a:endParaRPr b="1" sz="20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58750" lvl="0" marL="2857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sz="20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58750" lvl="0" marL="2857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sz="20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53" name="Google Shape;253;p7"/>
          <p:cNvSpPr txBox="1"/>
          <p:nvPr/>
        </p:nvSpPr>
        <p:spPr>
          <a:xfrm>
            <a:off x="332556" y="673874"/>
            <a:ext cx="6217249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3200">
                <a:solidFill>
                  <a:srgbClr val="FBBA37"/>
                </a:solidFill>
                <a:latin typeface="Verdana"/>
                <a:ea typeface="Verdana"/>
                <a:cs typeface="Verdana"/>
                <a:sym typeface="Verdana"/>
              </a:rPr>
              <a:t>VASÚTFEJLESZTÉS</a:t>
            </a:r>
            <a:endParaRPr b="1" sz="3200">
              <a:solidFill>
                <a:srgbClr val="FBBA37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54" name="Google Shape;254;p7"/>
          <p:cNvGrpSpPr/>
          <p:nvPr/>
        </p:nvGrpSpPr>
        <p:grpSpPr>
          <a:xfrm rot="5400000">
            <a:off x="2984521" y="-1318806"/>
            <a:ext cx="98038" cy="6067079"/>
            <a:chOff x="4678209" y="4081523"/>
            <a:chExt cx="69021" cy="2555759"/>
          </a:xfrm>
        </p:grpSpPr>
        <p:cxnSp>
          <p:nvCxnSpPr>
            <p:cNvPr id="255" name="Google Shape;255;p7"/>
            <p:cNvCxnSpPr/>
            <p:nvPr/>
          </p:nvCxnSpPr>
          <p:spPr>
            <a:xfrm rot="5400000">
              <a:off x="3433191" y="5357594"/>
              <a:ext cx="2555759" cy="3617"/>
            </a:xfrm>
            <a:prstGeom prst="straightConnector1">
              <a:avLst/>
            </a:prstGeom>
            <a:noFill/>
            <a:ln cap="flat" cmpd="sng" w="19050">
              <a:solidFill>
                <a:srgbClr val="FBBA37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256" name="Google Shape;256;p7"/>
            <p:cNvSpPr/>
            <p:nvPr/>
          </p:nvSpPr>
          <p:spPr>
            <a:xfrm>
              <a:off x="4678209" y="4326674"/>
              <a:ext cx="69021" cy="2149985"/>
            </a:xfrm>
            <a:prstGeom prst="rect">
              <a:avLst/>
            </a:prstGeom>
            <a:solidFill>
              <a:srgbClr val="FBBA3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8"/>
          <p:cNvPicPr preferRelativeResize="0"/>
          <p:nvPr/>
        </p:nvPicPr>
        <p:blipFill rotWithShape="1">
          <a:blip r:embed="rId3">
            <a:alphaModFix/>
          </a:blip>
          <a:srcRect b="46772" l="0" r="0" t="22715"/>
          <a:stretch/>
        </p:blipFill>
        <p:spPr>
          <a:xfrm>
            <a:off x="-1" y="1937046"/>
            <a:ext cx="12192001" cy="2479964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8"/>
          <p:cNvSpPr txBox="1"/>
          <p:nvPr/>
        </p:nvSpPr>
        <p:spPr>
          <a:xfrm>
            <a:off x="547034" y="430885"/>
            <a:ext cx="709595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32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AKTÍV PROJEKTEK</a:t>
            </a:r>
            <a:endParaRPr b="1" sz="32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64" name="Google Shape;264;p8"/>
          <p:cNvGrpSpPr/>
          <p:nvPr/>
        </p:nvGrpSpPr>
        <p:grpSpPr>
          <a:xfrm rot="5400000">
            <a:off x="2691867" y="-1589188"/>
            <a:ext cx="102664" cy="5486401"/>
            <a:chOff x="4678209" y="4146331"/>
            <a:chExt cx="69021" cy="2490952"/>
          </a:xfrm>
        </p:grpSpPr>
        <p:cxnSp>
          <p:nvCxnSpPr>
            <p:cNvPr id="265" name="Google Shape;265;p8"/>
            <p:cNvCxnSpPr/>
            <p:nvPr/>
          </p:nvCxnSpPr>
          <p:spPr>
            <a:xfrm>
              <a:off x="4709262" y="4146331"/>
              <a:ext cx="0" cy="2490952"/>
            </a:xfrm>
            <a:prstGeom prst="straightConnector1">
              <a:avLst/>
            </a:prstGeom>
            <a:noFill/>
            <a:ln cap="flat" cmpd="sng" w="19050">
              <a:solidFill>
                <a:srgbClr val="FBBA37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266" name="Google Shape;266;p8"/>
            <p:cNvSpPr/>
            <p:nvPr/>
          </p:nvSpPr>
          <p:spPr>
            <a:xfrm>
              <a:off x="4678209" y="4438673"/>
              <a:ext cx="69021" cy="1937078"/>
            </a:xfrm>
            <a:prstGeom prst="rect">
              <a:avLst/>
            </a:prstGeom>
            <a:solidFill>
              <a:srgbClr val="FBBA3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7" name="Google Shape;267;p8"/>
          <p:cNvSpPr/>
          <p:nvPr/>
        </p:nvSpPr>
        <p:spPr>
          <a:xfrm>
            <a:off x="727859" y="2349646"/>
            <a:ext cx="1759527" cy="1759527"/>
          </a:xfrm>
          <a:prstGeom prst="ellipse">
            <a:avLst/>
          </a:prstGeom>
          <a:solidFill>
            <a:srgbClr val="266F8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8"/>
          <p:cNvSpPr/>
          <p:nvPr/>
        </p:nvSpPr>
        <p:spPr>
          <a:xfrm>
            <a:off x="3082980" y="2319362"/>
            <a:ext cx="1759527" cy="1759527"/>
          </a:xfrm>
          <a:prstGeom prst="ellipse">
            <a:avLst/>
          </a:prstGeom>
          <a:solidFill>
            <a:srgbClr val="FBBA3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8"/>
          <p:cNvSpPr txBox="1"/>
          <p:nvPr/>
        </p:nvSpPr>
        <p:spPr>
          <a:xfrm>
            <a:off x="727859" y="4502588"/>
            <a:ext cx="180873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6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ELŐKÉSZÍTÉS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6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ALATT ÁLLÓ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6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PROJEKTEK</a:t>
            </a:r>
            <a:endParaRPr b="1" sz="16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0" name="Google Shape;270;p8"/>
          <p:cNvSpPr txBox="1"/>
          <p:nvPr/>
        </p:nvSpPr>
        <p:spPr>
          <a:xfrm>
            <a:off x="3082980" y="4493524"/>
            <a:ext cx="1907789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6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KIVITELEZÉS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6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ALATT ÁLLÓ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6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PROJEKTEK</a:t>
            </a:r>
            <a:endParaRPr b="1" sz="16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1" name="Google Shape;271;p8"/>
          <p:cNvSpPr txBox="1"/>
          <p:nvPr/>
        </p:nvSpPr>
        <p:spPr>
          <a:xfrm>
            <a:off x="932989" y="2714572"/>
            <a:ext cx="1349266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4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153</a:t>
            </a:r>
            <a:r>
              <a:rPr b="1" lang="hu-HU"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DB</a:t>
            </a:r>
            <a:endParaRPr b="1" sz="24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2" name="Google Shape;272;p8"/>
          <p:cNvSpPr txBox="1"/>
          <p:nvPr/>
        </p:nvSpPr>
        <p:spPr>
          <a:xfrm>
            <a:off x="3275808" y="2686550"/>
            <a:ext cx="1373870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4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73</a:t>
            </a:r>
            <a:r>
              <a:rPr b="1" lang="hu-HU"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DB</a:t>
            </a:r>
            <a:endParaRPr b="1" sz="24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3" name="Google Shape;273;p8"/>
          <p:cNvSpPr txBox="1"/>
          <p:nvPr/>
        </p:nvSpPr>
        <p:spPr>
          <a:xfrm>
            <a:off x="6096000" y="4604028"/>
            <a:ext cx="4706215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ELŐKÉSZÍTÉSI ÉS KIVITELEZÉSI PROJEKTEK %-OS MEGOSZLÁSA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(DB)</a:t>
            </a:r>
            <a:endParaRPr sz="160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4" name="Google Shape;274;p8"/>
          <p:cNvSpPr/>
          <p:nvPr/>
        </p:nvSpPr>
        <p:spPr>
          <a:xfrm>
            <a:off x="-1" y="5802250"/>
            <a:ext cx="12191998" cy="67887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8"/>
          <p:cNvSpPr txBox="1"/>
          <p:nvPr/>
        </p:nvSpPr>
        <p:spPr>
          <a:xfrm>
            <a:off x="0" y="5957021"/>
            <a:ext cx="12192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 BERUHÁZÁSOK ÉRTÉKE AZ ÁLLAMI VAGYONT NÖVELI.</a:t>
            </a:r>
            <a:endParaRPr b="1"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6" name="Google Shape;276;p8"/>
          <p:cNvSpPr/>
          <p:nvPr/>
        </p:nvSpPr>
        <p:spPr>
          <a:xfrm>
            <a:off x="-1" y="1517637"/>
            <a:ext cx="12191998" cy="491279"/>
          </a:xfrm>
          <a:prstGeom prst="rect">
            <a:avLst/>
          </a:prstGeom>
          <a:gradFill>
            <a:gsLst>
              <a:gs pos="0">
                <a:srgbClr val="12383C"/>
              </a:gs>
              <a:gs pos="50000">
                <a:srgbClr val="1B5257"/>
              </a:gs>
              <a:gs pos="100000">
                <a:srgbClr val="216269"/>
              </a:gs>
            </a:gsLst>
            <a:lin ang="27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8"/>
          <p:cNvSpPr/>
          <p:nvPr/>
        </p:nvSpPr>
        <p:spPr>
          <a:xfrm>
            <a:off x="380527" y="1578610"/>
            <a:ext cx="488787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800">
                <a:solidFill>
                  <a:srgbClr val="FBBA37"/>
                </a:solidFill>
                <a:latin typeface="Verdana"/>
                <a:ea typeface="Verdana"/>
                <a:cs typeface="Verdana"/>
                <a:sym typeface="Verdana"/>
              </a:rPr>
              <a:t>ÖSSZESEN - 226 DB AKTÍV PROJEKT</a:t>
            </a:r>
            <a:endParaRPr b="1" sz="1800">
              <a:solidFill>
                <a:srgbClr val="FBBA37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aphicFrame>
        <p:nvGraphicFramePr>
          <p:cNvPr id="278" name="Google Shape;278;p8"/>
          <p:cNvGraphicFramePr/>
          <p:nvPr/>
        </p:nvGraphicFramePr>
        <p:xfrm>
          <a:off x="5945597" y="1077000"/>
          <a:ext cx="5007019" cy="3400182"/>
        </p:xfrm>
        <a:graphic>
          <a:graphicData uri="http://schemas.openxmlformats.org/drawingml/2006/chart">
            <c:chart r:id="rId4"/>
          </a:graphicData>
        </a:graphic>
      </p:graphicFrame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2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2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9"/>
          <p:cNvSpPr/>
          <p:nvPr/>
        </p:nvSpPr>
        <p:spPr>
          <a:xfrm>
            <a:off x="-2" y="5687041"/>
            <a:ext cx="7505700" cy="801132"/>
          </a:xfrm>
          <a:prstGeom prst="rect">
            <a:avLst/>
          </a:prstGeom>
          <a:solidFill>
            <a:srgbClr val="85A5C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9"/>
          <p:cNvSpPr/>
          <p:nvPr/>
        </p:nvSpPr>
        <p:spPr>
          <a:xfrm>
            <a:off x="-1" y="4272434"/>
            <a:ext cx="7505699" cy="548636"/>
          </a:xfrm>
          <a:prstGeom prst="rect">
            <a:avLst/>
          </a:prstGeom>
          <a:solidFill>
            <a:srgbClr val="85A5C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9"/>
          <p:cNvSpPr/>
          <p:nvPr/>
        </p:nvSpPr>
        <p:spPr>
          <a:xfrm>
            <a:off x="-2" y="3579418"/>
            <a:ext cx="7505700" cy="548636"/>
          </a:xfrm>
          <a:prstGeom prst="rect">
            <a:avLst/>
          </a:prstGeom>
          <a:solidFill>
            <a:srgbClr val="85A5C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9"/>
          <p:cNvSpPr/>
          <p:nvPr/>
        </p:nvSpPr>
        <p:spPr>
          <a:xfrm>
            <a:off x="0" y="2637201"/>
            <a:ext cx="7505699" cy="801132"/>
          </a:xfrm>
          <a:prstGeom prst="rect">
            <a:avLst/>
          </a:prstGeom>
          <a:solidFill>
            <a:srgbClr val="73B5E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9"/>
          <p:cNvSpPr/>
          <p:nvPr/>
        </p:nvSpPr>
        <p:spPr>
          <a:xfrm>
            <a:off x="1" y="1931259"/>
            <a:ext cx="7505699" cy="548636"/>
          </a:xfrm>
          <a:prstGeom prst="rect">
            <a:avLst/>
          </a:prstGeom>
          <a:solidFill>
            <a:srgbClr val="85A5C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9"/>
          <p:cNvSpPr/>
          <p:nvPr/>
        </p:nvSpPr>
        <p:spPr>
          <a:xfrm>
            <a:off x="-1" y="0"/>
            <a:ext cx="12411635" cy="165134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0" name="Google Shape;290;p9"/>
          <p:cNvPicPr preferRelativeResize="0"/>
          <p:nvPr/>
        </p:nvPicPr>
        <p:blipFill rotWithShape="1">
          <a:blip r:embed="rId3">
            <a:alphaModFix/>
          </a:blip>
          <a:srcRect b="0" l="39028" r="5501" t="0"/>
          <a:stretch/>
        </p:blipFill>
        <p:spPr>
          <a:xfrm>
            <a:off x="10125413" y="1801905"/>
            <a:ext cx="2081105" cy="2501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9"/>
          <p:cNvPicPr preferRelativeResize="0"/>
          <p:nvPr/>
        </p:nvPicPr>
        <p:blipFill rotWithShape="1">
          <a:blip r:embed="rId4">
            <a:alphaModFix/>
          </a:blip>
          <a:srcRect b="0" l="8345" r="28200" t="0"/>
          <a:stretch/>
        </p:blipFill>
        <p:spPr>
          <a:xfrm>
            <a:off x="7638326" y="4480045"/>
            <a:ext cx="2263339" cy="2377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9"/>
          <p:cNvPicPr preferRelativeResize="0"/>
          <p:nvPr/>
        </p:nvPicPr>
        <p:blipFill rotWithShape="1">
          <a:blip r:embed="rId5">
            <a:alphaModFix/>
          </a:blip>
          <a:srcRect b="0" l="24751" r="15504" t="0"/>
          <a:stretch/>
        </p:blipFill>
        <p:spPr>
          <a:xfrm>
            <a:off x="7660194" y="1801904"/>
            <a:ext cx="2241471" cy="2501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110894" y="4480045"/>
            <a:ext cx="3567263" cy="2377955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9"/>
          <p:cNvSpPr txBox="1"/>
          <p:nvPr/>
        </p:nvSpPr>
        <p:spPr>
          <a:xfrm>
            <a:off x="606716" y="463977"/>
            <a:ext cx="11334272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3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 BERUHÁZÁSOKHOZ KAPCSOLÓDÓ FŐBB TEVÉKENYSÉGEINK</a:t>
            </a:r>
            <a:endParaRPr b="1" sz="32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5" name="Google Shape;295;p9"/>
          <p:cNvSpPr txBox="1"/>
          <p:nvPr/>
        </p:nvSpPr>
        <p:spPr>
          <a:xfrm>
            <a:off x="418787" y="5658466"/>
            <a:ext cx="6809069" cy="8679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Folyamatok koordinációs, jogi, gazdasági és kommunikációs támogatása</a:t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96" name="Google Shape;296;p9"/>
          <p:cNvGrpSpPr/>
          <p:nvPr/>
        </p:nvGrpSpPr>
        <p:grpSpPr>
          <a:xfrm rot="5400000">
            <a:off x="6128808" y="-4600855"/>
            <a:ext cx="69205" cy="12568873"/>
            <a:chOff x="4678209" y="4146331"/>
            <a:chExt cx="69021" cy="2490952"/>
          </a:xfrm>
        </p:grpSpPr>
        <p:cxnSp>
          <p:nvCxnSpPr>
            <p:cNvPr id="297" name="Google Shape;297;p9"/>
            <p:cNvCxnSpPr/>
            <p:nvPr/>
          </p:nvCxnSpPr>
          <p:spPr>
            <a:xfrm>
              <a:off x="4709262" y="4146331"/>
              <a:ext cx="0" cy="2490952"/>
            </a:xfrm>
            <a:prstGeom prst="straightConnector1">
              <a:avLst/>
            </a:prstGeom>
            <a:noFill/>
            <a:ln cap="flat" cmpd="sng" w="19050">
              <a:solidFill>
                <a:srgbClr val="FBBA37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298" name="Google Shape;298;p9"/>
            <p:cNvSpPr/>
            <p:nvPr/>
          </p:nvSpPr>
          <p:spPr>
            <a:xfrm>
              <a:off x="4678209" y="4438673"/>
              <a:ext cx="69021" cy="1944499"/>
            </a:xfrm>
            <a:prstGeom prst="rect">
              <a:avLst/>
            </a:prstGeom>
            <a:solidFill>
              <a:srgbClr val="FBBA3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9" name="Google Shape;299;p9"/>
          <p:cNvSpPr/>
          <p:nvPr/>
        </p:nvSpPr>
        <p:spPr>
          <a:xfrm>
            <a:off x="418788" y="1965511"/>
            <a:ext cx="7024381" cy="48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Beruházás előkészítési és tervezési tevékenységek</a:t>
            </a:r>
            <a:endParaRPr/>
          </a:p>
        </p:txBody>
      </p:sp>
      <p:sp>
        <p:nvSpPr>
          <p:cNvPr id="300" name="Google Shape;300;p9"/>
          <p:cNvSpPr/>
          <p:nvPr/>
        </p:nvSpPr>
        <p:spPr>
          <a:xfrm>
            <a:off x="412062" y="2626660"/>
            <a:ext cx="6941235" cy="8679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Területelőkészítési tevékenységek, </a:t>
            </a:r>
            <a:r>
              <a:rPr lang="hu-HU" sz="1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területszerzés</a:t>
            </a:r>
            <a:r>
              <a:rPr lang="hu-HU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és vagyonkezelés</a:t>
            </a:r>
            <a:endParaRPr/>
          </a:p>
        </p:txBody>
      </p:sp>
      <p:sp>
        <p:nvSpPr>
          <p:cNvPr id="301" name="Google Shape;301;p9"/>
          <p:cNvSpPr/>
          <p:nvPr/>
        </p:nvSpPr>
        <p:spPr>
          <a:xfrm>
            <a:off x="412063" y="3610286"/>
            <a:ext cx="6207810" cy="48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Közbeszerzési/beszerzési tevékenységek</a:t>
            </a:r>
            <a:endParaRPr/>
          </a:p>
        </p:txBody>
      </p:sp>
      <p:sp>
        <p:nvSpPr>
          <p:cNvPr id="302" name="Google Shape;302;p9"/>
          <p:cNvSpPr/>
          <p:nvPr/>
        </p:nvSpPr>
        <p:spPr>
          <a:xfrm>
            <a:off x="412062" y="4314700"/>
            <a:ext cx="5207685" cy="48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Mérnöktevékenységek</a:t>
            </a:r>
            <a:endParaRPr/>
          </a:p>
        </p:txBody>
      </p:sp>
      <p:sp>
        <p:nvSpPr>
          <p:cNvPr id="303" name="Google Shape;303;p9"/>
          <p:cNvSpPr/>
          <p:nvPr/>
        </p:nvSpPr>
        <p:spPr>
          <a:xfrm>
            <a:off x="-1" y="4965450"/>
            <a:ext cx="7505699" cy="548636"/>
          </a:xfrm>
          <a:prstGeom prst="rect">
            <a:avLst/>
          </a:prstGeom>
          <a:solidFill>
            <a:srgbClr val="85A5C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412062" y="4992464"/>
            <a:ext cx="5207685" cy="4310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Garanciális időszak felügyelete</a:t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-téma">
  <a:themeElements>
    <a:clrScheme name="Kék–zöld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2019-02-05T08:10:36Z</dcterms:created>
  <dc:creator>Windows-felhasználó</dc:creator>
</cp:coreProperties>
</file>